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docx" ContentType="application/vnd.openxmlformats-officedocument.wordprocessingml.document"/>
  <Default Extension="ppt" ContentType="application/vnd.ms-powerpoint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Default Extension="pptx" ContentType="application/vnd.openxmlformats-officedocument.presentationml.presentation"/>
  <Override PartName="/ppt/slideLayouts/slideLayout10.xml" ContentType="application/vnd.openxmlformats-officedocument.presentationml.slideLayout+xml"/>
  <Default Extension="vml" ContentType="application/vnd.openxmlformats-officedocument.vmlDrawing"/>
  <Default Extension="doc" ContentType="application/msword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2" r:id="rId8"/>
    <p:sldId id="266" r:id="rId9"/>
    <p:sldId id="263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19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4" Type="http://schemas.openxmlformats.org/officeDocument/2006/relationships/image" Target="../media/image13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image" Target="../media/image1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44242-76CD-46DE-910C-AD70A6B9BD02}" type="datetimeFigureOut">
              <a:rPr lang="en-US" smtClean="0"/>
              <a:pPr/>
              <a:t>9/3/2015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E396-66E9-400E-94E7-7D2ADB85EE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44242-76CD-46DE-910C-AD70A6B9BD02}" type="datetimeFigureOut">
              <a:rPr lang="en-US" smtClean="0"/>
              <a:pPr/>
              <a:t>9/3/2015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E396-66E9-400E-94E7-7D2ADB85EE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44242-76CD-46DE-910C-AD70A6B9BD02}" type="datetimeFigureOut">
              <a:rPr lang="en-US" smtClean="0"/>
              <a:pPr/>
              <a:t>9/3/2015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E396-66E9-400E-94E7-7D2ADB85EE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7725" y="0"/>
            <a:ext cx="6867525" cy="10652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2209800" y="1927225"/>
            <a:ext cx="3311525" cy="41513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5673725" y="1927225"/>
            <a:ext cx="3311525" cy="4151313"/>
          </a:xfrm>
        </p:spPr>
        <p:txBody>
          <a:bodyPr rtlCol="0">
            <a:normAutofit/>
          </a:bodyPr>
          <a:lstStyle/>
          <a:p>
            <a:pPr lvl="0"/>
            <a:endParaRPr lang="bs-Latn-BA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79438" y="6415088"/>
            <a:ext cx="1593850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BA00FB-7B5F-4215-A3B4-307D658691E9}" type="datetime1">
              <a:rPr lang="en-US"/>
              <a:pPr>
                <a:defRPr/>
              </a:pPr>
              <a:t>9/3/2015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27263" y="6415088"/>
            <a:ext cx="5091112" cy="4413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7923213" y="6415088"/>
            <a:ext cx="969962" cy="42386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E57D27-8EAF-4DF5-BA87-D7F13E5D35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44242-76CD-46DE-910C-AD70A6B9BD02}" type="datetimeFigureOut">
              <a:rPr lang="en-US" smtClean="0"/>
              <a:pPr/>
              <a:t>9/3/2015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E396-66E9-400E-94E7-7D2ADB85EE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44242-76CD-46DE-910C-AD70A6B9BD02}" type="datetimeFigureOut">
              <a:rPr lang="en-US" smtClean="0"/>
              <a:pPr/>
              <a:t>9/3/2015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E396-66E9-400E-94E7-7D2ADB85EE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44242-76CD-46DE-910C-AD70A6B9BD02}" type="datetimeFigureOut">
              <a:rPr lang="en-US" smtClean="0"/>
              <a:pPr/>
              <a:t>9/3/2015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E396-66E9-400E-94E7-7D2ADB85EE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44242-76CD-46DE-910C-AD70A6B9BD02}" type="datetimeFigureOut">
              <a:rPr lang="en-US" smtClean="0"/>
              <a:pPr/>
              <a:t>9/3/2015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E396-66E9-400E-94E7-7D2ADB85EE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44242-76CD-46DE-910C-AD70A6B9BD02}" type="datetimeFigureOut">
              <a:rPr lang="en-US" smtClean="0"/>
              <a:pPr/>
              <a:t>9/3/2015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E396-66E9-400E-94E7-7D2ADB85EE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44242-76CD-46DE-910C-AD70A6B9BD02}" type="datetimeFigureOut">
              <a:rPr lang="en-US" smtClean="0"/>
              <a:pPr/>
              <a:t>9/3/2015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E396-66E9-400E-94E7-7D2ADB85EE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44242-76CD-46DE-910C-AD70A6B9BD02}" type="datetimeFigureOut">
              <a:rPr lang="en-US" smtClean="0"/>
              <a:pPr/>
              <a:t>9/3/2015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E396-66E9-400E-94E7-7D2ADB85EE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44242-76CD-46DE-910C-AD70A6B9BD02}" type="datetimeFigureOut">
              <a:rPr lang="en-US" smtClean="0"/>
              <a:pPr/>
              <a:t>9/3/2015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08E396-66E9-400E-94E7-7D2ADB85EE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C44242-76CD-46DE-910C-AD70A6B9BD02}" type="datetimeFigureOut">
              <a:rPr lang="en-US" smtClean="0"/>
              <a:pPr/>
              <a:t>9/3/2015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08E396-66E9-400E-94E7-7D2ADB85EE4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package" Target="../embeddings/Microsoft_Office_Word_Document2.docx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package" Target="../embeddings/Microsoft_Office_PowerPoint_Presentation3.ppt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PowerPoint_Presentation4.ppt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.jpeg"/><Relationship Id="rId5" Type="http://schemas.openxmlformats.org/officeDocument/2006/relationships/hyperlink" Target="http://www.rpz-rs.org/index.php?option=btg_novosti&amp;catnovosti=8&amp;idnovost=649&amp;&#1045;&#1082;&#1089;&#1090;&#1077;&#1088;&#1085;&#1086;-&#1074;&#1088;&#1077;&#1076;&#1085;&#1086;&#1074;&#1072;&#1114;&#1077;-&#1087;&#1086;&#1089;&#1090;&#1080;&#1075;&#1085;&#1091;&#1115;&#1072;-&#1091;&#1095;&#1077;&#1085;&#1080;&#1082;&#1072;-9.-&#1088;&#1072;&#1079;&#1088;&#1077;&#1076;&#1072;-&#1080;&#1079;-&#1089;&#1088;&#1087;&#1089;&#1082;&#1086;&#1075;-&#1112;&#1077;&#1079;&#1080;&#1082;&#1072;-&#1080;-&#1084;&#1072;&#1090;&#1077;&#1084;&#1072;&#1090;&#1080;&#1082;&#1077;-&#1096;&#1082;&#1086;&#1083;&#1089;&#1082;&#1077;--2014/15.-&#1075;&#1086;&#1076;&#1080;&#1085;&#1077;" TargetMode="External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PowerPoint_97-2003_Presentation1.ppt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4.jpeg"/><Relationship Id="rId5" Type="http://schemas.openxmlformats.org/officeDocument/2006/relationships/package" Target="../embeddings/Microsoft_Office_Word_Document5.docx"/><Relationship Id="rId4" Type="http://schemas.openxmlformats.org/officeDocument/2006/relationships/oleObject" Target="../embeddings/Microsoft_Office_Word_97_-_2003_Document2.doc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Microsoft_Office_Word_97_-_2003_Document3.doc"/><Relationship Id="rId4" Type="http://schemas.openxmlformats.org/officeDocument/2006/relationships/package" Target="../embeddings/Microsoft_Office_Word_Document6.docx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1523999"/>
          </a:xfrm>
        </p:spPr>
        <p:txBody>
          <a:bodyPr>
            <a:noAutofit/>
          </a:bodyPr>
          <a:lstStyle/>
          <a:p>
            <a:r>
              <a:rPr lang="sr-Cyrl-CS" sz="2000" b="1" dirty="0" smtClean="0"/>
              <a:t>САВЈЕТОВАЊЕ ЗА НАСТАВНИКЕ МАТЕМАТИКЕ РЕПУБЛИКЕ СРПСКЕ</a:t>
            </a:r>
            <a:r>
              <a:rPr lang="sr-Latn-CS" sz="2000" b="1" dirty="0" smtClean="0"/>
              <a:t/>
            </a:r>
            <a:br>
              <a:rPr lang="sr-Latn-CS" sz="2000" b="1" dirty="0" smtClean="0"/>
            </a:br>
            <a:r>
              <a:rPr lang="sr-Cyrl-CS" sz="2000" b="1" dirty="0" smtClean="0"/>
              <a:t>август, 2015.</a:t>
            </a:r>
            <a:r>
              <a:rPr lang="en-US" sz="2000" b="1" dirty="0" smtClean="0"/>
              <a:t> </a:t>
            </a:r>
            <a:r>
              <a:rPr lang="sr-Cyrl-CS" sz="2000" b="1" dirty="0" smtClean="0"/>
              <a:t>године</a:t>
            </a:r>
            <a:endParaRPr lang="en-US" sz="2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38200" y="1981200"/>
            <a:ext cx="7848600" cy="4495800"/>
          </a:xfrm>
        </p:spPr>
        <p:txBody>
          <a:bodyPr>
            <a:normAutofit/>
          </a:bodyPr>
          <a:lstStyle/>
          <a:p>
            <a:r>
              <a:rPr lang="sr-Cyrl-CS" sz="4400" b="1" dirty="0" smtClean="0">
                <a:solidFill>
                  <a:srgbClr val="898989"/>
                </a:solidFill>
              </a:rPr>
              <a:t>ДОБРО ДОШЛИ!</a:t>
            </a:r>
            <a:endParaRPr lang="en-US" sz="4400" b="1" dirty="0" smtClean="0">
              <a:solidFill>
                <a:srgbClr val="898989"/>
              </a:solidFill>
            </a:endParaRPr>
          </a:p>
          <a:p>
            <a:endParaRPr lang="sr-Cyrl-CS" dirty="0" smtClean="0">
              <a:solidFill>
                <a:srgbClr val="898989"/>
              </a:solidFill>
            </a:endParaRPr>
          </a:p>
          <a:p>
            <a:endParaRPr lang="sr-Cyrl-CS" dirty="0">
              <a:solidFill>
                <a:srgbClr val="898989"/>
              </a:solidFill>
            </a:endParaRPr>
          </a:p>
          <a:p>
            <a:endParaRPr lang="sr-Cyrl-CS" dirty="0" smtClean="0">
              <a:solidFill>
                <a:srgbClr val="898989"/>
              </a:solidFill>
            </a:endParaRPr>
          </a:p>
          <a:p>
            <a:endParaRPr lang="sr-Cyrl-CS" dirty="0" smtClean="0">
              <a:solidFill>
                <a:srgbClr val="898989"/>
              </a:solidFill>
            </a:endParaRPr>
          </a:p>
          <a:p>
            <a:endParaRPr lang="en-US" dirty="0" smtClean="0">
              <a:solidFill>
                <a:schemeClr val="tx2"/>
              </a:solidFill>
            </a:endParaRPr>
          </a:p>
          <a:p>
            <a:r>
              <a:rPr lang="sr-Cyrl-CS" dirty="0" smtClean="0">
                <a:solidFill>
                  <a:schemeClr val="tx2"/>
                </a:solidFill>
              </a:rPr>
              <a:t>Милисав Кнежевић</a:t>
            </a:r>
          </a:p>
          <a:p>
            <a:endParaRPr lang="en-US" dirty="0"/>
          </a:p>
        </p:txBody>
      </p:sp>
      <p:pic>
        <p:nvPicPr>
          <p:cNvPr id="4" name="Picture 6" descr="pe0316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24200" y="2981698"/>
            <a:ext cx="3306763" cy="227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14400"/>
          </a:xfrm>
        </p:spPr>
        <p:txBody>
          <a:bodyPr>
            <a:normAutofit/>
          </a:bodyPr>
          <a:lstStyle/>
          <a:p>
            <a:r>
              <a:rPr lang="sr-Cyrl-CS" sz="2000" b="1" dirty="0" smtClean="0"/>
              <a:t>САВЈЕТОВАЊЕ ЗА НАСТАВНИКЕ МАТЕМАТИКЕ РЕПУБЛИКЕ СРПСКЕ</a:t>
            </a:r>
            <a:r>
              <a:rPr lang="sr-Latn-CS" sz="2000" b="1" dirty="0" smtClean="0"/>
              <a:t/>
            </a:r>
            <a:br>
              <a:rPr lang="sr-Latn-CS" sz="2000" b="1" dirty="0" smtClean="0"/>
            </a:br>
            <a:r>
              <a:rPr lang="sr-Cyrl-CS" sz="2000" b="1" dirty="0" smtClean="0"/>
              <a:t>август, 2015.</a:t>
            </a:r>
            <a:r>
              <a:rPr lang="en-US" sz="2000" b="1" dirty="0" smtClean="0"/>
              <a:t> </a:t>
            </a:r>
            <a:r>
              <a:rPr lang="sr-Cyrl-CS" sz="2000" b="1" dirty="0" smtClean="0"/>
              <a:t>године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sr-Cyrl-CS" sz="3600" b="1" dirty="0" smtClean="0"/>
              <a:t>ПРОГРАМ САВЈЕТОВАЊА</a:t>
            </a:r>
          </a:p>
          <a:p>
            <a:pPr>
              <a:buFont typeface="Arial" charset="0"/>
              <a:buNone/>
            </a:pPr>
            <a:r>
              <a:rPr lang="sr-Cyrl-CS" b="1" dirty="0" smtClean="0"/>
              <a:t>1. </a:t>
            </a:r>
            <a:r>
              <a:rPr lang="en-US" b="1" dirty="0" smtClean="0"/>
              <a:t>A</a:t>
            </a:r>
            <a:r>
              <a:rPr lang="sr-Cyrl-CS" b="1" dirty="0" smtClean="0"/>
              <a:t>нализа </a:t>
            </a:r>
            <a:r>
              <a:rPr lang="ru-RU" b="1" dirty="0" smtClean="0"/>
              <a:t>савјетодавно-инструктивног </a:t>
            </a:r>
            <a:r>
              <a:rPr lang="sr-Cyrl-RS" b="1" dirty="0" smtClean="0"/>
              <a:t>и надзорног </a:t>
            </a:r>
            <a:r>
              <a:rPr lang="ru-RU" b="1" dirty="0" smtClean="0"/>
              <a:t>рада за школску 201</a:t>
            </a:r>
            <a:r>
              <a:rPr lang="en-US" b="1" dirty="0" smtClean="0"/>
              <a:t>4</a:t>
            </a:r>
            <a:r>
              <a:rPr lang="ru-RU" b="1" dirty="0" smtClean="0"/>
              <a:t>/1</a:t>
            </a:r>
            <a:r>
              <a:rPr lang="en-US" b="1" dirty="0" smtClean="0"/>
              <a:t>5</a:t>
            </a:r>
            <a:r>
              <a:rPr lang="ru-RU" b="1" dirty="0" smtClean="0"/>
              <a:t>. годину</a:t>
            </a:r>
            <a:r>
              <a:rPr lang="ru-RU" dirty="0" smtClean="0"/>
              <a:t>;</a:t>
            </a:r>
            <a:endParaRPr lang="en-US" dirty="0" smtClean="0"/>
          </a:p>
          <a:p>
            <a:pPr>
              <a:buFont typeface="Arial" charset="0"/>
              <a:buNone/>
            </a:pPr>
            <a:r>
              <a:rPr lang="sr-Cyrl-CS" b="1" dirty="0" smtClean="0"/>
              <a:t>2. </a:t>
            </a:r>
            <a:r>
              <a:rPr lang="ru-RU" b="1" dirty="0" smtClean="0"/>
              <a:t>Стручно-педагошка тема</a:t>
            </a:r>
            <a:r>
              <a:rPr lang="sr-Cyrl-CS" b="1" dirty="0" smtClean="0"/>
              <a:t>: </a:t>
            </a:r>
            <a:r>
              <a:rPr lang="en-US" b="1" dirty="0" smtClean="0"/>
              <a:t>„Мотивација у настави математике</a:t>
            </a:r>
            <a:r>
              <a:rPr lang="sr-Cyrl-CS" b="1" dirty="0" smtClean="0"/>
              <a:t>”</a:t>
            </a:r>
            <a:endParaRPr lang="en-US" dirty="0" smtClean="0"/>
          </a:p>
          <a:p>
            <a:pPr>
              <a:buFont typeface="Arial" charset="0"/>
              <a:buNone/>
            </a:pPr>
            <a:r>
              <a:rPr lang="sr-Cyrl-CS" b="1" dirty="0" smtClean="0"/>
              <a:t>3. Екстерна провјера на крају основног образовања ( 9. разред )</a:t>
            </a:r>
            <a:endParaRPr lang="en-US" dirty="0" smtClean="0"/>
          </a:p>
          <a:p>
            <a:pPr>
              <a:buFont typeface="Arial" charset="0"/>
              <a:buNone/>
            </a:pPr>
            <a:r>
              <a:rPr lang="sr-Cyrl-CS" b="1" dirty="0" smtClean="0"/>
              <a:t>4. Математичка такмичења</a:t>
            </a:r>
          </a:p>
          <a:p>
            <a:pPr>
              <a:buFont typeface="Arial" charset="0"/>
              <a:buNone/>
            </a:pPr>
            <a:r>
              <a:rPr lang="sr-Cyrl-CS" b="1" dirty="0" smtClean="0"/>
              <a:t>5. Упутства за наредну школску годину</a:t>
            </a:r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CS" sz="2000" b="1" dirty="0" smtClean="0"/>
              <a:t>САВЈЕТОВАЊЕ ЗА </a:t>
            </a:r>
            <a:r>
              <a:rPr lang="sr-Cyrl-CS" sz="2000" b="1" dirty="0"/>
              <a:t>НАСТАВНИКЕ</a:t>
            </a:r>
            <a:r>
              <a:rPr lang="sr-Cyrl-CS" sz="2000" b="1" dirty="0" smtClean="0"/>
              <a:t> МАТЕМАТИКЕ РЕПУБЛИКЕ СРПСКЕ</a:t>
            </a:r>
            <a:r>
              <a:rPr lang="sr-Latn-CS" sz="2000" b="1" dirty="0" smtClean="0"/>
              <a:t/>
            </a:r>
            <a:br>
              <a:rPr lang="sr-Latn-CS" sz="2000" b="1" dirty="0" smtClean="0"/>
            </a:br>
            <a:r>
              <a:rPr lang="sr-Cyrl-CS" sz="2000" b="1" dirty="0" smtClean="0"/>
              <a:t>август, 2015.</a:t>
            </a:r>
            <a:r>
              <a:rPr lang="en-US" sz="2000" b="1" dirty="0" smtClean="0"/>
              <a:t> </a:t>
            </a:r>
            <a:r>
              <a:rPr lang="sr-Cyrl-CS" sz="2000" b="1" dirty="0" smtClean="0"/>
              <a:t>године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r-Cyrl-CS" b="1" dirty="0" smtClean="0"/>
              <a:t>1</a:t>
            </a:r>
            <a:r>
              <a:rPr lang="sr-Cyrl-CS" sz="2800" b="1" dirty="0" smtClean="0"/>
              <a:t>. </a:t>
            </a:r>
            <a:r>
              <a:rPr lang="en-US" sz="2800" b="1" dirty="0" smtClean="0"/>
              <a:t>A</a:t>
            </a:r>
            <a:r>
              <a:rPr lang="sr-Cyrl-CS" sz="2800" b="1" dirty="0" smtClean="0"/>
              <a:t>нализа </a:t>
            </a:r>
            <a:r>
              <a:rPr lang="ru-RU" sz="2800" b="1" dirty="0" smtClean="0"/>
              <a:t>савјетодавно-инструктивног и надзорног рада за школску 201</a:t>
            </a:r>
            <a:r>
              <a:rPr lang="en-US" sz="2800" b="1" dirty="0" smtClean="0"/>
              <a:t>4</a:t>
            </a:r>
            <a:r>
              <a:rPr lang="ru-RU" sz="2800" b="1" dirty="0" smtClean="0"/>
              <a:t>/1</a:t>
            </a:r>
            <a:r>
              <a:rPr lang="en-US" sz="2800" b="1" dirty="0" smtClean="0"/>
              <a:t>5</a:t>
            </a:r>
            <a:r>
              <a:rPr lang="ru-RU" sz="2800" b="1" dirty="0" smtClean="0"/>
              <a:t>. годину</a:t>
            </a:r>
            <a:r>
              <a:rPr lang="ru-RU" sz="2800" dirty="0" smtClean="0"/>
              <a:t>;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219200" y="3124200"/>
          <a:ext cx="1371600" cy="1157288"/>
        </p:xfrm>
        <a:graphic>
          <a:graphicData uri="http://schemas.openxmlformats.org/presentationml/2006/ole">
            <p:oleObj spid="_x0000_s1026" name="Document" showAsIcon="1" r:id="rId3" imgW="914400" imgH="771480" progId="Word.Document.12">
              <p:embed/>
            </p:oleObj>
          </a:graphicData>
        </a:graphic>
      </p:graphicFrame>
      <p:sp>
        <p:nvSpPr>
          <p:cNvPr id="1028" name="AutoShape 4" descr="https://bioloskiblog.files.wordpress.com/2012/08/388360_214089975332848_930085176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0" name="AutoShape 6" descr="https://bioloskiblog.files.wordpress.com/2012/08/388360_214089975332848_930085176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2" name="AutoShape 8" descr="https://bioloskiblog.files.wordpress.com/2012/08/388360_214089975332848_930085176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" name="AutoShape 10" descr="https://bioloskiblog.files.wordpress.com/2012/08/388360_214089975332848_930085176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6" name="AutoShape 12" descr="https://bioloskiblog.files.wordpress.com/2012/08/388360_214089975332848_930085176_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8" name="AutoShape 14" descr="Резултат слика за motivacij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0" name="AutoShape 16" descr="Резултат слика за motivacij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2" name="AutoShape 18" descr="data:image/jpeg;base64,/9j/4AAQSkZJRgABAQAAAQABAAD/2wCEAAkGBhIQEBUUEhQWFRQVFxUVGBUUFRgWFhcVFBgVFRUXFBQYHiYeFxkjHRgVHy8hJicpLCwsFh4xNTAqNScrLCkBCQoKDgwOGg8PGiwkHyUsLCwsKSwsKSwpLCksLCwsLCksLCwsLCksLCwsLCksLCwsLCksKSwsLCwsKSwsLCwsKf/AABEIAKIBNwMBIgACEQEDEQH/xAAcAAABBAMBAAAAAAAAAAAAAAAABAUGBwECAwj/xABNEAACAQIDAwcHBwoEBgIDAQABAgMAEQQSIQUTMQYiQVFTktEHFhcyYXGTFBUjUnSRswgzNDVCVHOBoaIkQ7HSJWKCwcLhY/Byo/FE/8QAGgEAAgMBAQAAAAAAAAAAAAAAAAQBAwUCBv/EACoRAAICAQMEAQQCAwEAAAAAAAABAgMRBBRREhMhMUEFM1JhIzIiYnFC/9oADAMBAAIRAxEAPwBq8k3k+wO0MDJNio2d1xDRgrIyDKI4mGg6bsamy+RvZINxDICNQRiHuCKj3kb2j8n2LO9sx+WZFW9g0kqYaKNS1jlBZlubaC5qZedYw7OmKZWKsVV8PG5DMqb2RBHdmLItrkE+5bEUjdO3qfS/BbFRx5G5vI3skm5hkJPXiHrHoZ2R2Enx3qQw8oY3xG5VXPFd7Zd3vAiymMa5iQjK18uXW176U2bS5UTRYmREh3io0EYTRZHMpXM65mAMIUtZulkZTYDNVCsvbxk76YCH0M7I7CT470ehrZHYSfHepFgNvpNK0ao4sGKu2XK+7cRyBcrE81zl1ABsbXApsm5ZqWeNEZCGliWUhXXeRzR4YfRhgSpeRekahhxBqFZe3jIdMRE/ke2UxuYZSes4iQnThrWH8jmymJLQyEniTiJCT7zS7ZvKwtIqSC7ySFUSMDPHGDbPiFY8xgSAVF7Bb9Js543lFBDMsLlg7BCLIzACVzGpYj1RmsLmw5w66JWXp4yHTEjvoZ2R2Enx3o9DWyewk+O9SLZXKGPEzSxxhvogpzMAFcM0iAoL5rXjfUgXFiLgg02HlyixSSSQyqFklRF+jzOkLFJHAz6BSLa2vmULmLAUdy/kOmI3+hrZPYSfHes+hnZHYSfHelMnK5yzxqDmM4VHZV3axLPHBIDrctYSkEixIIBOU1IdkYszQRyn/MQSAFcpCvzlBUMwBCkA6nUUStuistgoxZFfQzsjsJPjvR6GtkdhJ8d6mtN229oNEqCPKJJZFiRpL7tCwZi72tcBVYgXGY5VuL3riOotk8JkuEURv0NbI7CT470ehrZPYSfHel2C5ZKDllOfMZGjliQhHgR0TfEFiFUM9s1yGChh61qc9nbfWeZo1U2Ach7ght1JuXNuKjOCFJ9YKxHCu5WXx+SOmJHvQzsjsJPjvR6GdkdhJ8d6UedM4xJTIrIcQYguZEeONULF5CxAbMQCmUnmsb84Wp42FyhXFlsiMq5IpEY2IeObPu2/5WIXNlOoDKTxtXUp3xWckYiR/wBDOyOwk+O9Hoa2R2Enx3pThuXmcA/J3sxiRAjh2Z5WlCgi2VdI83rXysCwUWrbafLJgrIkTCQ3jRg0bfSrLDA6i5tzXmAUtYMUbSw1OvUZxkOmIk9DOyewk+O9Hoa2R2Enx3pVByxKxEZGk3bLE08rLGjMrPHLI+RSVVXSxKqRd14DUKG5aIGyiJ2JaNYwrKTIJWljRrX5gJiYi/7JvpqAOeoXyGIDb6GtkdhJ8d6x6GdkdhJ8d6kW09vLhkjaVCDISoVSGO9ylljX67MQVW3E0yYnlkdI15ssk6RDM0Y3QaYwEKT+eP0czewC56LxGy+Xpk9MTiPIzsjsJPjvW3od2Va25lte9vlElr8L266k+ycWZo95rZnkyggCyK7Ivq8QctwTrZhesbb2j8nw8koAJRbgMbLckKC7fsoL3Y9ABNcd+3q6ck9ESL+hnZHYSfHetk8juylNxDKCOBGIkBHuNd4uVTxSFSTi0dhHG8KouedY5ZZ0j1CNGoRBmvoWYFiVNLMHyxSeeOOFQ8clhvA/OVjCMQDu7axhSil82jyKtjrVjnevk56YjW/kc2UxuYZCTxJxEhJ95rHoa2T2Enx3rpyg5UzQYiQRsmWPcpu3ZAC0rom9aSx3aLvLFGIYlQRp6zvs3lHvsQYhGAuVyHEmazRMiOGXKMqlnsrE3bIxsAL0Od6WcglHOBlTyObJUgiGQEcCMRICPcax6Gtk9hJ8d6cMZyqeIZxG0oknmgjijsHHyZZS7sx0uWjPEgBbdPHC8q94BKiukaSRBkdRmlhxK/RyIvrIQ9uPEBtNRYU738h0xEHoa2R2Enx5KPQ1snsJPjvXeXlkZ4B8nyrKTFrvEMS3j38t5GFmRVutxxaw0sxHVOXS5iqxPIN78njysu9mkXeq/wBGwUAAxHW+XnakWIB138k9MRH6Gtk9hJ8d6x6GdkdhJ8d6X+d4dg0S5laOIhXlSNQziSWXeNY5GRUC8SCXtpYmlce3cuGmxJuyLNILMygJFFKIHcFV9UBHlsbniL8LQ7L18h0xGb0M7I7CT470ehrZHYSfHeu20OWzRZ3MVhkXdI8gUOGWSUM4yF1kKIlo1zEmUCwsxCrk9ykMkiYe4lKRJvcQWAzTGKOWyKBZwVe5IOnVbWunO9LOQ6Yla+VzkFgtnYWGTCoyM8xRs0jOCuQtwbhrRUh/KA/QMP8AaD+GaK0KG5QTZRLwzfyFYVJdkTpIqujYqQMrAFWBhg0YHQipq8+BgKoWw8ZiDKqEomRXAzKF6ARboqH+QD9Vzfan/Cgpg5bRYc7Un3xIO8ivYMfo9wub1Re5Yrb3dGppG6PVa1kJ29uGcFkYLE7NgbNE+FQ2C3R4xzQFAAANgLKo0+qOoUS4jZj5szYRs7BnuYjmZTdWa/Eg61S4TBhdd6WGQ20BYljvFDWsosFsxH7R00raFMISLh0AC31zG5ezZdBcqmoHSb1HY/YtvHwi6cJtHZ8TO0cuHVnN3KyICxuW1N+tmNutiek0kwI2bFGy7zDNnk3rsWjBkk3hlDPY6kNa3VYVT6xYQBrtIfqjJY+ufVIuCMlvW6bfy6KuCAJtKSC2hIXMoZAmQ62LDOTcaeywudj/AGJ3kuC4km2YpQq2FXJ6uV0UDXNwBsdddenWu0u0tnsWLS4Zi6qjFnQ5lQllVrnUAsx95qlGgweZfpJFGUZsqFudZi1i9iNcg4WsCenTSWPCGRipkyCxC2ALC40D620zcR1a0dj/AGI3j4Rd2F2js+IkxyYVCb3KNGt7sWN7f8xJ95NcHk2Wb3+Rm7Ox/Mm7SArIxvxZgSCem9U0I8Hrfei6aAahXz/tNbWyW4DiDx0FLBseBtVVspJIzH9nW3R0ix11rl09PnqLqbbLniKRdeFwWGdC0SRMsjZ2ZFUh2XTMWHrMLWv0UshiCKFUAKoCgDgABYAe4VAORfKQYdY8MygRXIV9bqWYnndYux16KsGlJ5+R9wcfYVrNh1kXK6qynirAMD7wdK2rZa5RDI9Pyu2aGYPPBmAMTA66KSCjXHAG+lcsNyt2VEWMc+HQuczlLKWbhmYgan2mqX2uf8TP/Gm/EaklPKhNe2ZT1kk/Rea8rdlC1p8MLNnFgBZj+0Ob63t41jD8q9lRoUixEEYbMSI7KMzcWsBbNfW9UdesUdhcnO8nwXdgeUuyYYo4kxEGWILl4XzKuXPoPXIvr7TWfOfZF2bfYbM7K7mwuzxkFGY21KkAgnhYVSN6xep7H7Yb2fBd6cpdkBiwlwoYtnLZRcvrzr29bU6+01tByn2Ql8k2GW7mU5QFvIb3fQetqdeOtUdWcvC3Go7H7ZK1k38F7ScuNmm2bFQnKcwueBHAjTQjXWnaHBwlQyxoQwuDkXUM28vw6WOb361R+H2KgXnjMTxuTb3C1WRyP5Us7Lh5bcMsbAW9UaK3XoOPsqiceleGatddvTmaJhFEqAKoCqOAAsB06AVsaKKXJE+MxEUMZkkKokYvmI0QHQ26hqBTKvLfZgJYYiAMQAWAsSBwBIF7ez21t5Qh/wALxX8M/wCq1WeJxWC+gZcM2VSBJeHKHuL3LFbHjew1t1caaqq6022J3WuEsIsvz42br/iYdePttwvprQnLjZgJIxMILG7EaFjwuxtr/OqvwuIwfyeXPBzmkBDGJiEW6XVZVXKvA2GnrHr067bx2zjLG0UJVFWQOm6KM5ky7ttdBlUlgf5dNXbZclW5ljPgsfC8r9lxFymKjG8cyMM7EZ2ADFQfVva5ta5JPEmiblfst3V2xMRZDcG54gMATpzrZmtfhc1UGzY0WSIyQyPEJFzSAPldA4BtHlN7gWy3J6KkckmA38lsLJl3aqF+TOCrlpLuUy3HNy6+zQaVO3+cnK1U2vSJ+/LTZbWviIDlIIuL2I4EXGhGv31heWmywSRiIAScxIFiWIILE21NiRf21WOCmwTCIDDvIVVd7kjdixEWUnmi9i5vfTVb261UU2D3Ep+SkySK26AwzsFdkXKElboDZ7WHQTajbfsncy/RYjcstlnjiIDYhtRezDgRzeI6DSnBcrMBM6xRTxOzkgIv7RILNpax6Sf51U23oMNM8S4WNogqkSlojHc80q3DUkZ+NjqNK7YDDiB1ePmuhur8WBta+vsJH86qnUl4yNadW2+Ulguvdi97C/XYX00Gvu0rVcMgbMFUNYLmCgNlHAX429lMfJHlE2KRlktvEtcjQMpvY26DpY1IKWeV4Yy44eGVj+UB+gYf7QfwzRR+UD+gYf7QfwzWK2dO/wCNCkvYp/J//Vc32p/woKjnL2eEbSxCvGXbPEbhsvN3CjLfU+sQdB+zUk/J/wD1XN9qf8KCmLlrtjc7RxK5MxLI2bNY3+TqgFrWtrc9J4dFLy+8yjUfbX/SM4bG4cIweEsb3vn1HNsBm0tzudwHVcjh2TGYLLzonUgOR9IWDE/m1JABt13sKF29zkYwxndhQOIbm5j646CW6r2Fr1j5/axARFv1Kttc4ZiCNXIZVzC2ijp1qwzso2O0sKVP0PPKuOaqhMzG4sc2bKo0Bvm149FZj2phBxw3BiQRJfTLlUPca2Op6zQ/KNixO6h1YP6mtwhQXPs0a4tqPaa1bbzELaKJXVQokCAkAXB5puNbnX21JOTQY7DBdICSGY85725tlGfQsA1mIIta49tbR7SwgJIhBFzZC2fm25pzk3Ug6m3Tl6BauknKENcnDw5uAYrc6KFF+gkWJ9569aaMSd4xZwCzEk80DU9QHAeygE0OnyzDCO24JNiBdjcNdTcyCxYEAi3RmNSbkzsltoZvkxj5hAZHezqD6t1tci37XA2NV1i0yIzKSCBfjp9xpmTa8qsGWR1YXsyMVYX42ZbGjtqfs0NJZKvLiXfjeSGIgliRzGWkcBQj3Ygas2UgHKo1J4CrLryps/lpjYGZo8RIGewZyQzkLwBdgWsOq9q9CeTXb0mN2bFLK2aW7o5sBcoxAJA6cuWldTR0LqRoK52eJEnrYVrWy0giX6POO1/0mf8AjTfiNSSle1/0mf8AjTfiNSStePo85L2xbsjZ3yiUR58lwTmylwLfWAtlXpLE2AB6bA8FwchiMoRjGGyZ7c3ORcC/utW2CxzQliuU5lKMHRXUqSCQVYEcVB/lXEyEqVucpOYrfS9iL267G1SHgXYzZGQxBXDmVM4BG6y6kc7eEWU2JDG1+rhfOA2HJMk7jRYEZmIGYFhchFK6XIVjfhZfaK5Yja0ryCUkLIvB41WNiQMt2KgXNgBeucWPkTPldhvAyvqecH0bN1k9ftoJ8ZEqzKeBHuvXWN7MD1EH7jXNkB4gGkG0xu0utwbgaEj+lThPwdwSclgtfktyc+cIt5FPELGzIxO8Q9TpbT2HgRbWnHY3JxotoIgkSXdXeRorkRm3NRydA7XBy6m2ptpfz485JuSSR0k6/fS7A8o8VCoWLETRqL2WOV0UHjfKpAolp4teDcWps9NnrSg03cnNo/KcHBNx3kUbm/G5UZr26b3pxNY8lh4Z2nkj3lD/AFXiuj6I/wCoqC4jH4orEhihsWCplnPObIo4kW0Vk06lJ66nXlC/VeK/hH/VaheP2JIfk7NjXa93BCRcwpDnUg6dbrZuv79DS/1Zn6n+wmSLGtHiMOIYwCN4waT1QwUBVCgg5TGRbTgR1MeW28Nj8TuJWSJc43a2KvxXfAuGUhLKLf8ATWVwMiLMYsewKFY7LlUyRkI5bQgg5pb342v7Kck5LgFYRjntEuZARFlBBMBC6G9kLC+v3U1gVxkbYtsYuPCmLcxWwpDO5dQ10kE2iWsP/d6d5MTtIYt8yQ72dRzUlICpDYWfmEH87x424WpoOynNgcYSZZOeoRBcNJuM1+FyCunWG9ho27DiosQVXFM+SHPG7bpS0rNzYQbDMSI7/wDSL0B6G7k/tDE4CfERwRqZAhRhrIFEXFhZbvqeAtxHVThs/lJiNyiqID8mIO7acK7EEqLQlQwUlhbgLVqNjLvUkXHKszZbkiMlXlR5MrroLswsBe9jSbacL2nVsVdVIskioc2dUsZALgFgcoI6VNCCPhDrtOTGzSvnwwB5rERyK7WULFzQfWJBRraesOPQ7YDklBNDvRj4Mtr6jLlI9YOrMGRh0ggEGqk5XwthJlSOViCmc5SUW5duABt+yD91RkyEm51PG/Tf3112oy9mjTdOEcJnpfkNskxtNICWjNkjkylRKBqzoDrkvoCeNiRcWJlteYORvKmeHaGGdppCu9jDgyNYoxCtcE2Isf6V6ftWZqquiS/ZfGxz9lY/lA/oGH+0H8M1is/lA/oGH+0H8M1itLTL+JC8vbFXkA/Vc32t/wAKCoj5Rj/xTEe+L8KOpb5AP1XN9rf8KCn/AGv5PMLip3mkMmd7XysANAFFhbqApS2ajb5K7apWQSiUfRVyeijBdcvfHhR6KMF1y98eFT34C2ysKboq5fRRguuXvjwo9FGB65e//wCqO/AjZTKaoq5fRRgeuXv/APqj0UYLrl7/AP6o78A2VhSW0fzT+6ovV8ct/JxhMPs/ESoZM6R3F2uL5lGulUPTVM1KOUMV1OtYZkVf/kWvHhsn7MsaYhSTxbeSwTWHUN3Ef+qqAFejfJZs1W2dgZ7kPHFiYwBwKyzBjm9xjUj3mudU0q/JfWvJOa3FaVtesVDJ5x2v+kz/AMab8RqSVeU3k6wDszNESWJYnMdSxJJ+81qPJts/sf7jT61EEjKloptlH2oq8PRts/sf7jR6Ntn9j/cancwOdjMpC1YtV4ejbZ/YnvGj0bbP7H+40bmAbGZSFqb9tfmv5j/vV/8Ao22f2J7xqD+V7khhcJgFkgjysZkW+YnQq5P+gqyq6MpJI7jpJQfUymDQDQaKfGD0/wCT9RHhmgF7QsMt/qTxx4hcvsBkZf8ApqT01bAwCLHHKL55MPhkbXS0aErYdfPbX3dVOtYNzzN4G4+hg8oP6sxP8P8A8lqht2OoV6Q2jgExETRSjMjizC9ri4Nv6CmH0bbP7H+41bTbGCwxPUaeVssplG5aMg6hV5ejfZ/Y/wBxo9G+z+x/uNXbiAtsp8lGhPZ/94UKgHQKvL0b7P7H+40ejfZ/Y/3GjcQDZT5KOy+6gLV4+jbZ/Y/3Gj0bbP7H+41G4gGynyedOUHrr/8Aj/3NNNWF5ZNhQ4PFwpAuVWhzEXvrnYdPuqva0YNOCaGYx6Vhj1yNwCz4+CJxdZHyHo9cFRY9BuRXp3k9jjPhIZGFnaNCw6nAs4/kwIrzX5Of1tg/4yf616cwOASBSkYspaR7XJ50rtI5162ZjbovSOtawkX1Fc/lA/oGH+0H8M0UflAfoGH+0H8M0U3pvtorl7Yp8gA/4XN9rf8ACgqxrVSvk2ZhsWTKSP8AGScCR/kwdVKd7L9d++3jSOprcpjdFalH2XDai1U9vpfrv328aN9L9d++3jS3ZZf2VyXDaiqe30v1377eNG+l+u/fbxo7LDtLkuGi1U9vpfrv328aN9L9d++3jR2WHaXJPPKSpOyMZYf5R/oyk15dq29rPIYWBZyGKrYsxBzOo1F+GtddyeqnaJdqGGimWn6n7KfFemPJMP8Ag+G90n4j1BxCequGyWkWMgMwtJLoGYD84x4A+2pul3YYwENP0v2XdasE246VT++l+u/fbxraRiRZiSbftEn/AFpLsMu7S5Ld3g6x99Y3g6x94qmdz7qzuvdU9hh2o8ly7wdY+8UbwdY+8VTW6939KN1R2WT2o8ly7wdY+8UbwdY+8VTW7939KN37v6UdlkdqPJcu8HWPvFV75cIy+zVC847+M2XU+rINAONRzdUlxkRzw27Qk+4Rv/3tVlVbhNSOZVRa9lZfN0vZv3G8KPm+Uf5b9xvCrYsev+taSqcp16D0+ynVe8+ip6WK/wDRbexXHyWDUfmYukfUWlm8HWPvFUjs6P6GO9gciX7opTuqz5UvLZcqo49ly70dY+8Ub1esfeKp1YQ3C2lHyQ+z+lR2GT2o8lxb1esfeKN6vWPvFU78k9g/pR8k939KOwR2o8lxb1esfeKN6vWPvFU78k9g/pR8k9g/pR2A7UeS4t6vWPvFG9XrH3iqd+Se7+lHyT2D+lHYYdqPIm8uOzZZ8bCYY3ltBru1L2+kfjlvaq382sZ+7T/Bk8KsaLCN8ofq3cY95zSE/wDalnyc0/Gxwio4KtvFvPUQvkJsXERbTwjyQyxqJ47s8bKoudLsRavSu9XrH3iqT2lhWKrbX6SI/wB63/pr/KlXyM+yqL07MM6hTGPjI6+X5wcBh7a/4g8P4ZoqLcvYsuyU+2nh/AFYp6j/ABrSErFiTJP5FdlJiNkzK4uBi5LakcYoOqpZ5iYf6v8Ac3jUd8gptsqfS5GKk0HSdzDoKesFtXGNlkjDTZwgkjlQwxxSyMptE2QPkjTPnLZrnKAQbgJ3OXW1FlkMYFHmJh/q/wBzeNHmJh/q/wBzeNdtlbdnmnRWhMa5BvFdJAytkViyyGylc5MYW1zZm0C6oJMdilxeZS4jM7IVaKUoY0jbSK4vmZspLWC3Xmmxa9C7jeMnfgU+YmH+p/c3jR5i4f6v9zeNd9m7axMmEmmeIbxQxjVUk5/MVrZG57ZWLJewz5CQBcCkGO2/Pmz7mVTCk8m5tIDOAZBEBYFQfo0Y37UDXUGP5M4yGRR5iYf6v9zeNHmLh/qHvN41rFykxYUM+GzRhAWdBIGLFJWG7hILFQViUm/+Z7K64TaczssZDACSOPNaQSDIHd3kkK5GVsgAA6GF+ItL7i+SMo0PIPDfU/ubxo8xMP8AU/ubxrrjuUUyYiSOOFnVQoVhDOfpGZFIzZcjKoYsbHosL2Yqjw/KrFsW/wAPfdRq8qiOTNnMRdo1tcZg+QZQXYhjpYAsLutewyjv5iYf6n9zeNYHIPD/AFP7m8a5xco8dmC/JMxGUNo8fryzRIyg5gVssbtrzVYnjYVwm5R41d45iAO7w4WIxStu5Xzb13awzoCQtgQTkHDU1KVvIPAs8xMP9X+5vGt15C4Ya5NeGpY/0JqQwuSqk6EgE8eNhfjrx66beUOKkjjTJvApkVZHhQySJHZiSkaqzEkhUuAbZy3RVSsm5YydDeeQ+H+otHmPh/qCsYPFY+M2aIvEDm55DTlZHlCR3BAzIoiLE39a12NzXXB4zFy4OZnUCRgwiBikU86NPWiJzm0hdb6EhQbddj618kZRy8x8P9Qf/f50eY+H+oKbMJj8fArrllOsKLngaV0zRZ2d3R8krNITGctlUnMcqi1Pu2p5/oI1DKZCDK8aM4GXIWiDKRus93AkOgCnW5FS3NPGSBKeQ2H+oKz5j4f6grGF2jjJtn4iSSMpMVl3cYR0ZeZYKSbs7Bs3OAsbCwNIpcTjju7Z48rQjeCGVs0Tyto0IfjlijBJ1UTalbmwnN/IeBd5j4f6go8x8P8AUFKxNiRh0MUYMskpzLKXyxozvdiCbgBQDlGlzYWGtctmbTxkk6CWAxRGPn3ANpcisbPnvlzF1HN/YuTqAOFKz3knwcRyGw/1BR5j4f6gpLPtTHxyyBVMitiQi/4eS0UIjBupBtIGI9bRVLNcj1RrJjto7y4zepiWVGw5ZWYFBFqrLkAGoVzmPOALXBHeJ8kZQs8x8P8AUWjzHw/1BTzsvESSR5pY922aQZCQSEDsIySCRcqFY26SR0Urql2zTxk6wMUPI/DJe0SXP/KDXXzWg7NO6Kxyjka8SkTbli+8OHDmQkAbuO8fPjViSS4ItkAJANN2zNo4yEiOWFpETdZnJZ5QJ3ktGMoO9MSmIM/UCSTxFketrKZy/A5ea8HZp3RR5r4fs07ornyZ2riJ1d5kyrZGUbt0ZWOYyRENfeZBuxnGjMWAGlR/Z+Kx0bJJaVlZMRK8ZglO8dQpSOLMVMEZu5USC4N/WuLSlNtrJOUSTzYg7NO6KPNeDs07orns3G4qXCzNzDKM4gYxvGrkRqQTExzBd5nUXOqgHpptbbOLZll3LKGRWjTcyM8QmZUvMqtZ3sjErYZc63IAY0R7jeMhlDseS0HZp3BR5rQdmncFIOSJkLASo6ssOdi6uv02JnnaZRc5SFyLa17BhY2OrdNi8RZ5Yw2Z5HcI8WJZYd1HIUTKmrEyCNmyqRqwsdLTiecZIySAcl8P2adwVk8lsP2adxaZYtp45HdiJGXdYcLG+GYsHkYh5WeIhGK5ucigEhB6mpPGfaWKk57IySxYdzuzFKBJKwcIXCNkCowXS7XLtbQKaOmfJGUP3mvh+zTuCjzXw/ZJ3BTWNt4pY3EUTNlfcxoIJWaMR71c0kkjASlxGljcBd4pZiNTJdnzM8UbOLMyIzCxWzEAsMraix6DrVc3OK9nSwyr/Lhs5INnQBFCg4kkgC2u6IopV5fv0DD/AGg/hGitbTvNabF5+xR5AP1XN9qf8KCpBtjyiYPCzvDKZM6Zb5Yyw5yhhY36iKj/AJAP1XN9qf8ACgqJeUb9aYj3x/hR0lbBStaZXba64JosL0s7P65vhHxrHpZ2f1zfCPjVNWoqOxEU3thcvpZwHXL8E+NZHlZwHXN8I+NUzRR2IBvbC5fS1s/rl+EfGs+lrAdc3wj41TNFG3iG8sLl9LGz+ub4R8a1TyqbOW9t4MxuSISLk2FzrqbAfcKpw1INn7OVVBIBa2t+i/VXMqYoa007r5YWC69j7WjxcCzRXyPe2YWPNJU3HvBpaDVX8muUUmFdVveEmxToXMdWXqNzew0OtWfSkl0s0pQcPDCs2rFbrXCOCKzeUTDKzKUxJysykjDuVurFDYjQi4NcT5TMJ9TE63//AM7624/96r6WY7yZS4KtJiLj5QUAAka6lLacR0HQk3roJ7kXcBSykkYtiCpuFsr829/9OGlq0Fp4NZMt6qZYJ8o+F7PE9f6O9aHymYQG2TE3Otjh3vb3dVQBpQMvq3DDLfGNwtoCOsC4vbp6bE0O4tcsGcNYg4262bLcA8QSD/T26zt4kbqwsFfKRhTwTE+3/DvpWvpMwdr5cRY8D8ne3XofcP6VXkixsQWCsdbf4sgC1+JH/T93GspP0Eqb6svywlbEEZgzaAk3NuPH2GjbRDdWFhL5TMIeCYg2/wDgaj0mYS9smIv1bhveKgDYssouynINWGLym65hrcX0JOunAew1pwuLqbMT+lm/C4yr0G4BGhuPbRt4HS1NjeEWFL5TcIouUxIHWcO/+tSjDzB0VhwYBhfqYAi/8qpwNYkqWF7cXZiQL2uSbnialXI7lJIJVgkYsj6LfipA0F/q6Wt0UrZBL+pqxpsUeqTJ7RRRVByI9t7UXCYeSdwWWNcxC2zEXA0vp01E8H5WcPISBDMoABJbJbVlUDRuJLCpByzcDATksUGT1gL5ectmt0gHUjpFVjsbZETmIYgqhlfeLuGB3ywc7KEUHj9KeaBwXQXpympTXkR1Fs4zSiSrE+V/DxsQ+HnFtNd2L9RF24Horth/KnHILphMSR9Y7pV16nZwP60r2Pyfihl32kpeNwGCcFRyI1VrkZjcCwGY+4WpPt3bOMZnGHjuUVQFkjyxGQsxOR2HOygFTfKeaPraMbaHsr7ti9s4zeVqFWKnC4m4JB0jOoNjqG1rVPK9CxCrhcSWJsAFQknqAzXNZw+ycYs1pJNFGhiw8WRiTqXdkKqBqoVMzDiSb6Pi4eQtlVUkYZgXd7hXGgjCqDrcqSebpoL9E7WDDu2cjKPKxEb/AODxZsLnmLoBxJ10FcfTJhuwn/8A1/76XYrk9JZlfEXRgqtDHDEsLGw0UBGkNyDYFrnrtSTa/JTZygDIsbRhnKgKrSAWUM/ELEDmNiLc32WMPSxRDttXybjyrxFQ4wmJKscqkCPnNYkZRnu2gOoFtDSyTyixplLwTre91XJIyfVzrGxsW0AXjrqBUVbGguEiVkCyohKjPI+9fdq7hg2VCEdsoOiIvq5rB72i8ZGXEWKJvELQnJfMMqyISbqwAewBOhJvS1kFCSSWeRqjrksyZN8LiVkRXU3Ui48Pf0fyrpUV5GHdndCUypuw4csGOYEAksOkhlv7Vv0mpVSjfA01h4Kx/KA/QMP9oP4ZrFZ/KB/QMP8AaD+GaK3dN9pCk/Yo8gH6rm+1P+FBUR8ov60xPvi/CjqX+QD9Vzfa3/CgqI+Ub9aYj3xfhR0tP7zFtV9tf9I3RRRVhnBRRRQAVo0wB1v77G33it6KklYXs1WQHgQfcamXJXFYKe6YvEjCsLWzhQjiw1Eh5qn/AJTb2X6INtFBumNhcDjUaz11GCl7NDSScMygy/vmPCSzIuDxQxAzAyOuUxxoNTeUGzObABVudbmw1qxwa8dA306K9HeRvaO92TEpN2iaSI63tZsyjustvZSuqoUY9aNCNrn4kTetlrWtxWejt+ilolfeymz/AJ6cArFHwzv/AJjG4NrkdfurCxPlzZZFUEc4pBdgNWLG4uOkg6adNaYrdl35oH08pa6SHPleQX5ps1jlsTpcAaHjoMKjfsxjmqefHIBdQxbjcAnTmnqFyenXj6Rhv2KLsSOZKeA1TDixsxX6P2gNqQOH8qJYXbm5JL5gbFIPfwB1OjcSb/0pNkiRibx8SApil4XJCkMergBpr0dOsSoCAVjvxKiGTW+cXaxsFsVOluviK6IO82cNbJLcDhuYso1IBsBYE9fs6qySbc1ZrsxsUjgIObO5IYC+tjexNxfrrgZ1HBYDdSAwhk1AvaxY6C4t7zw6a3+TRkjSO65ebuJrW16A2gOo4ahTa9zYIOWJ2oqaSCZACRmbDJlHEfVy3uevqrsuKWW+WSVwpygqkO6ueANzp1jgRm0rBw6qpzMgsp0OGl4BSOOa/E3uTpYWtpaO8tki3Ssqx5i6i6xNG2UK5IJJNxzhfjwHRxlLPgthhyWCdbEw+AkX/F4v5LKCbxS5E0BtdJGOVx06a9Yp25P7Jw7YxHw0++giuTKbKpk4KkRv9JxJLDQWtcm4HngnooU/fRKiLWEam4n8s9i0U0ckdo/KcBhpel4Y7635wAVtenUGnesaScW0Wryhn5aYYSYCdC2UMoBY25oLLmbXqFz/ACqD8jtorJHipVj9W6wjTMsaRoiogbmqQDHe/S2p6pj5QP1Zif4f/ktRTyaJCbRvziI7toLD5QWkIzjUG0cYI09UceAf0noztR9xIeptuOY4M7orSgyFbE2zAbgogANmylzc3QnU21pPgeTkrZBFI4RZebmxEoyi670FwA0mUhjlN0IsMw0AkC4Z3QmVBGFJyBGErspctbUZFuFXTUC4HRXDCyKiOZH3Z5q5GmGawsE1D2DEnQ9Jp7Bxjz5MYuJoxzmeaMNYoLK7MLgksct7nWyi3V7WeTlRiJUCiDdjUZbGQhQLc5yNND1dNLYNvbyT6GJ7X574hpI0IUZhuhlJlBtY2toSSDSbaiCaJxhwmaV33t8sjWKqScqtdrkHVmWwHC1DIl+hkm5a4uF0AVWjRrFFUEk6ALnOiHUAaiwPtrjyi5UyRvIW38LvC75JIVEd0jutygYMrSFjq3Dja4py2XswxypIUkdzGU1UZTkysBcExgFQL5VtdfWvYUtxmIjf/FbxXtE0GVedGsqZkbPISb2zAHQnmi164in8s5j68kb5NYxmxDzPIZoJxfXNJkzOLXB0VgxtkFzl10ArvithSYmV5JJkRczWG8Bst7WGugsqHS3T00+ckECxPz8ymZ7tqA8gNnPWgBvYdQHGnTSwJF8uc2YA3F/2T+0f50P6f1PuwlhtClf1mVEu2o58+BNyJ2SIHlIfNew1tc8Lt7uaovpfWpNDi8zyKB+bygm/HMuaoti9rbnK+RxleAE3BBR5UQs4DGwCvf8AlT9s0/TYn+Kg+6GLxNZ2qpVTXnOTZ019lycrI4ZAvygP0DD/AGg/hmij8oH9Aw/2g/hmsVpab7SIn7Yp/J//AFXN9qf8KCol5Rz/AMUxHvj/AAo6lv5P/wCq5vtT/hQVOMRsPDyMWeGNmPFmUEmwtqaSumoW5ZzOp2wwjztmrF69DebWE/d4u4KPNrCfu8XcFc7mPBRsXyeeb0Zq9DebWE/d4u4KPNrCfu8XcFG5jww2L5PPOai9ehvNrCfu8XcFHm1hP3eLuCjcwDYvk847QP0T+6oxXpPyibBwybLxbJDGrCK4IUAjnLwNebadompxyiyFTqWGAq/vI+d3BEL2GIw+8Vbft4eaSKU36brJB3aoEV6S8lGERtlYNyoLosyq3SoeVs4Hvyrf3CudVJKvyX1+yaVsta1tWMhgpoOc8t75RNOD/iigUM725qi69OnvrlJJc2Di2vDE3XUqDzjfXU2t1airWbk3hCSTh4iTqSUF7nW9Y82cJ+7xdwU+tTHBnvSPPsqxtoFDZGByA3AxRZRfThpx9l7W4g6VgyKqjM4JBtb5UDqOcpXKNNASbga+7W1PNnCfu8XcFHmzhP3eLuCjdR4I2cuSpnF+cX1dySFxdhcCyk3F7aDhr7a3V2VeBNwBnXF3FzcgsNCdS+lrG/CrW82cJ+7xdwVnzZwn7vF3BU7qPBOzfJVEkxOrLoRdW+WcQtrA8ded1cD0dMe5auTh0vcAMpsZt5rlZb2ubWta/sq9/NnCfu8XcFQDy17Hgh2cjRRIjb9BdVANislxXdd6lNJAtM4POSi2NAoNFaBYen+QfMikhtYIY5EH/JiYo5r26PpDMP5VJ6bdhYVBDFIFAdoIFZukqi3QH2DM33mnI1gWtObaG4+hh8oH6sxP8P8A8lqncNt1sPAYoFsZFO+dlzFiTfKi8AoAAubk3bh03/JGGFmAIPQRcfca4/N8XZx9xfCra7lBYFrtP3HlMrbFcqxulUoZCVGciWFQ9gcods3tubLYEC3Cm7B42XjG+Awi3zfTTiVybWzkc7Mf+ZwW9tWz83RdnH3F8Kz83xdnH3F8Ku3a4K9q+SoW2jPvSwxUMp+tFNiAWHSCgSQZdTpbhrpTliZZzF9FiZIIhbMZY2QsT9YyKhK9Gl/b7LRWJQLAADqAAH3CuR2fETcxpfrKL4UbtL4DavkqTBcoTHNOZ8YJSYyiZVm3YY6Zo7IQgVCwFgbk0gTlJHh8OkEEZkCgkvIpUNIwIaULcspGlhcEWGulXV83xdnH3F8KPm+Ls4+4vhRu1wRtHyQLkG+bBhmyi8jrbJZQLLqLf/2pO3G/AWNjqACOOUV3x8aKcqgLcHQAWB0sbD1ff7K4OxzXBF7gXuSQBoSPYa39O+qtM8hq4KF0l+xPtXA7+J4Wud4DGPrLvAeccuh1I/pXbkZjt/A0xFjI9yOpljiRwfaGUj+VdYeK20G8Cix6mBs3XfiPdSjYMQVJMoAG/n0AAH5wg6D2gn+dY31JrqSPTfR23U2+SB/lAfoGH+0H8M0UflAfoGH+0N+GaKZ0320PS9s38hWNji2VMZHVAcW+rG3+VBU6PKLC9vF3xVXeS3Z7zbHkCKWIxkmign/Jg6qcjyUxPZSdxvCktRU5TyhqhQcfLJ/5x4Xt4u+KPOPC9vF3xVf+aeJ7KTuN4VnzTxPZSdxvCl9vLgv6K+Sf+ceF7eLvijzjwvbxd8VAPNPE9lJ3G8KPNPE9lJ3G8KNvLgnor5J/5x4Xt4u+KPOPC9vF3xUA808T2Uncbwo808T2Uncbwo28uCOivkkHL/bOHl2XikSaNmaIgKGBJOZTYDpNUF5q4rsT96+NWptDkhijGQIZCSU/YbhnW/R1XNKTyTxPZSdxvCnKuuqOEiuVVcn/AGKh81cV2J+9fGr18mW1oINlwRyyojpvQyswBB3r3Bpo81MT2Unw28KS7O5HYpUIMMg+klI5jcC7EHh0g1FvVZHDQRqri/EiyfOPC9vF3xW3nDhbfn4+8Kr08k8T2Uncbwrr5sYjhupPht4Urt3wWdNf5E7848L28ffFHnHhe3j74qAeauJ7KT4beFHmpieyk+G3hUdiXBPTX+RP/OPC9vH3xR5x4Xt4++KgHmpieyk+G3hR5qYnspO43hUbeXAdNf5E/wDOPC9vH3xR5x4Xt4++KgHmpieyk7jeFHmpieyk+G3hRt5cB0V/kT/zjwvbx98VBvLDi4sVgEjgkSSTfxkIrAk8172rj5qYnspPht4UlxXJDFF4rQyWDkn6NtBkcdXWRVtVMoSUjiUK2sdRVQ5K4rsm+9fGsNyYxQBJiNrda+NW/wCamJ7KTuN4ViTkliSpG5k4Eeo3V7qdV0+CvsV/kTbY/KHCjDQgzx3EUQ9cdCLSvziwvbx98VXOB5JYoRRhoZLhFBG7biAL9HXXcclMT2UncbwpCVDbbLVGvHsnL8rsGNDMP5BiPvArXzxwfbDuv4VBfN7EG43M2n/wyf7ax5t4jsZfgyeFG3fBOKvyJ354YPth3X/20eeGD7Yd1/8AbUE82sR2MvwZP9tHm1iOxm+DJ/to274JxVyTvzxwfbDuv/to88cH2w7r/wC2oJ5t4jsZvgyeFHm3iOxl+DJ4VG3fBHTX+ROvPHB9qO6/hWfPDB9sO6/+2oL5tYjsZfgyf7aPNrEdjN8GT/bRt3wTirkleL5Y4NpColuQoJsjgBWJsL21vlPupMOVGHA/OXtb9l9R9S1tLdfsqKw8lcQJXYwzWIQD6KT9nNfo9td/NrEdjN8GT/bWjC+2EVGKMm36XprZucpeSXbN21FPMqoczXDnmv0G+txYEDS/T0UvbaUGDGSSSxZpJBdSb53Zz6o6C1v5VH+T6S4QEfJZ2LMMziJr5RfKACBYDp1pPyjwU+KmDiCYKFVQDC976k306z/Sse56q/U/5RxFIa02mp066IvwMvlv2rFiNnwNE2YLiSDoRY7om2o6iKKZvKPgHh2XGHVlJxhIDqVJG4tcBhrWa3KV0wSK7MKTwVguLdLhXZRxsrED+lbfOUvaP328axRXZWZ+cpe0fvt40fOUvaP328aKKAD5yl7R++3jR85S9o/fbxoooAPnKXtH77eNHzlL2j99vGiigA+cpe0fvt40fOMvaP328axRQBn5ym7R++3jR84y9o/fbxrFFAGfnKbtH77eNHzjL2j99vGsUUAZ+cZe0fvt41j5xl7R++3jRRQAfOMvaP328aPnGXtH77eNFFAB84y9o/fbxrPzjL2j99vGsUUAHzjL2j99vGs/OMvaP328axRQBn5ym7R++3jR84y9o/fbxrFFAGfnKbtH77eNY+cZe0fvt40UUAZ+cpu0fvt40fOU3aP328aKKAD5ym7R++3jR85Tdo/fbxoooAPnKbtH77eNHzlN2j99vGiigA+cpu0fvt40fOU3aP328aKKAD5xl7R++3jR85S9o/fbxrFFAGfnGXtH77eNHzjL2j99vGsUUAYfFO/rOzW+sxP+tYooo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" name="AutoShape 20" descr="data:image/jpeg;base64,/9j/4AAQSkZJRgABAQAAAQABAAD/2wCEAAkGBhIQEBUUEhQWFRQVFxUVGBUUFRgWFhcVFBgVFRUXFBQYHiYeFxkjHRgVHy8hJicpLCwsFh4xNTAqNScrLCkBCQoKDgwOGg8PGiwkHyUsLCwsKSwsKSwpLCksLCwsLCksLCwsLCksLCwsLCksLCwsLCksKSwsLCwsKSwsLCwsKf/AABEIAKIBNwMBIgACEQEDEQH/xAAcAAABBAMBAAAAAAAAAAAAAAAABAUGBwECAwj/xABNEAACAQIDAwcHBwoEBgIDAQABAgMAEQQSIQUTMQYiQVFTktEHFhcyYXGTFBUjUnSRswgzNDVCVHOBoaIkQ7HSJWKCwcLhY/Byo/FE/8QAGgEAAgMBAQAAAAAAAAAAAAAAAAQBAwUCBv/EACoRAAICAQMEAQQCAwEAAAAAAAABAgMRBBRREhMhMUEFM1JhIzIiYnFC/9oADAMBAAIRAxEAPwBq8k3k+wO0MDJNio2d1xDRgrIyDKI4mGg6bsamy+RvZINxDICNQRiHuCKj3kb2j8n2LO9sx+WZFW9g0kqYaKNS1jlBZlubaC5qZedYw7OmKZWKsVV8PG5DMqb2RBHdmLItrkE+5bEUjdO3qfS/BbFRx5G5vI3skm5hkJPXiHrHoZ2R2Enx3qQw8oY3xG5VXPFd7Zd3vAiymMa5iQjK18uXW176U2bS5UTRYmREh3io0EYTRZHMpXM65mAMIUtZulkZTYDNVCsvbxk76YCH0M7I7CT470ehrZHYSfHepFgNvpNK0ao4sGKu2XK+7cRyBcrE81zl1ABsbXApsm5ZqWeNEZCGliWUhXXeRzR4YfRhgSpeRekahhxBqFZe3jIdMRE/ke2UxuYZSes4iQnThrWH8jmymJLQyEniTiJCT7zS7ZvKwtIqSC7ySFUSMDPHGDbPiFY8xgSAVF7Bb9Js543lFBDMsLlg7BCLIzACVzGpYj1RmsLmw5w66JWXp4yHTEjvoZ2R2Enx3o9DWyewk+O9SLZXKGPEzSxxhvogpzMAFcM0iAoL5rXjfUgXFiLgg02HlyixSSSQyqFklRF+jzOkLFJHAz6BSLa2vmULmLAUdy/kOmI3+hrZPYSfHes+hnZHYSfHelMnK5yzxqDmM4VHZV3axLPHBIDrctYSkEixIIBOU1IdkYszQRyn/MQSAFcpCvzlBUMwBCkA6nUUStuistgoxZFfQzsjsJPjvR6GtkdhJ8d6mtN229oNEqCPKJJZFiRpL7tCwZi72tcBVYgXGY5VuL3riOotk8JkuEURv0NbI7CT470ehrZPYSfHel2C5ZKDllOfMZGjliQhHgR0TfEFiFUM9s1yGChh61qc9nbfWeZo1U2Ach7ght1JuXNuKjOCFJ9YKxHCu5WXx+SOmJHvQzsjsJPjvR6GdkdhJ8d6UedM4xJTIrIcQYguZEeONULF5CxAbMQCmUnmsb84Wp42FyhXFlsiMq5IpEY2IeObPu2/5WIXNlOoDKTxtXUp3xWckYiR/wBDOyOwk+O9Hoa2R2Enx3pThuXmcA/J3sxiRAjh2Z5WlCgi2VdI83rXysCwUWrbafLJgrIkTCQ3jRg0bfSrLDA6i5tzXmAUtYMUbSw1OvUZxkOmIk9DOyewk+O9Hoa2R2Enx3pVByxKxEZGk3bLE08rLGjMrPHLI+RSVVXSxKqRd14DUKG5aIGyiJ2JaNYwrKTIJWljRrX5gJiYi/7JvpqAOeoXyGIDb6GtkdhJ8d6x6GdkdhJ8d6kW09vLhkjaVCDISoVSGO9ylljX67MQVW3E0yYnlkdI15ssk6RDM0Y3QaYwEKT+eP0czewC56LxGy+Xpk9MTiPIzsjsJPjvW3od2Va25lte9vlElr8L266k+ycWZo95rZnkyggCyK7Ivq8QctwTrZhesbb2j8nw8koAJRbgMbLckKC7fsoL3Y9ABNcd+3q6ck9ESL+hnZHYSfHetk8juylNxDKCOBGIkBHuNd4uVTxSFSTi0dhHG8KouedY5ZZ0j1CNGoRBmvoWYFiVNLMHyxSeeOOFQ8clhvA/OVjCMQDu7axhSil82jyKtjrVjnevk56YjW/kc2UxuYZCTxJxEhJ95rHoa2T2Enx3rpyg5UzQYiQRsmWPcpu3ZAC0rom9aSx3aLvLFGIYlQRp6zvs3lHvsQYhGAuVyHEmazRMiOGXKMqlnsrE3bIxsAL0Od6WcglHOBlTyObJUgiGQEcCMRICPcax6Gtk9hJ8d6cMZyqeIZxG0oknmgjijsHHyZZS7sx0uWjPEgBbdPHC8q94BKiukaSRBkdRmlhxK/RyIvrIQ9uPEBtNRYU738h0xEHoa2R2Enx5KPQ1snsJPjvXeXlkZ4B8nyrKTFrvEMS3j38t5GFmRVutxxaw0sxHVOXS5iqxPIN78njysu9mkXeq/wBGwUAAxHW+XnakWIB138k9MRH6Gtk9hJ8d6x6GdkdhJ8d6X+d4dg0S5laOIhXlSNQziSWXeNY5GRUC8SCXtpYmlce3cuGmxJuyLNILMygJFFKIHcFV9UBHlsbniL8LQ7L18h0xGb0M7I7CT470ehrZHYSfHeu20OWzRZ3MVhkXdI8gUOGWSUM4yF1kKIlo1zEmUCwsxCrk9ykMkiYe4lKRJvcQWAzTGKOWyKBZwVe5IOnVbWunO9LOQ6Yla+VzkFgtnYWGTCoyM8xRs0jOCuQtwbhrRUh/KA/QMP8AaD+GaK0KG5QTZRLwzfyFYVJdkTpIqujYqQMrAFWBhg0YHQipq8+BgKoWw8ZiDKqEomRXAzKF6ARboqH+QD9Vzfan/Cgpg5bRYc7Un3xIO8ivYMfo9wub1Re5Yrb3dGppG6PVa1kJ29uGcFkYLE7NgbNE+FQ2C3R4xzQFAAANgLKo0+qOoUS4jZj5szYRs7BnuYjmZTdWa/Eg61S4TBhdd6WGQ20BYljvFDWsosFsxH7R00raFMISLh0AC31zG5ezZdBcqmoHSb1HY/YtvHwi6cJtHZ8TO0cuHVnN3KyICxuW1N+tmNutiek0kwI2bFGy7zDNnk3rsWjBkk3hlDPY6kNa3VYVT6xYQBrtIfqjJY+ufVIuCMlvW6bfy6KuCAJtKSC2hIXMoZAmQ62LDOTcaeywudj/AGJ3kuC4km2YpQq2FXJ6uV0UDXNwBsdddenWu0u0tnsWLS4Zi6qjFnQ5lQllVrnUAsx95qlGgweZfpJFGUZsqFudZi1i9iNcg4WsCenTSWPCGRipkyCxC2ALC40D620zcR1a0dj/AGI3j4Rd2F2js+IkxyYVCb3KNGt7sWN7f8xJ95NcHk2Wb3+Rm7Ox/Mm7SArIxvxZgSCem9U0I8Hrfei6aAahXz/tNbWyW4DiDx0FLBseBtVVspJIzH9nW3R0ix11rl09PnqLqbbLniKRdeFwWGdC0SRMsjZ2ZFUh2XTMWHrMLWv0UshiCKFUAKoCgDgABYAe4VAORfKQYdY8MygRXIV9bqWYnndYux16KsGlJ5+R9wcfYVrNh1kXK6qynirAMD7wdK2rZa5RDI9Pyu2aGYPPBmAMTA66KSCjXHAG+lcsNyt2VEWMc+HQuczlLKWbhmYgan2mqX2uf8TP/Gm/EaklPKhNe2ZT1kk/Rea8rdlC1p8MLNnFgBZj+0Ob63t41jD8q9lRoUixEEYbMSI7KMzcWsBbNfW9UdesUdhcnO8nwXdgeUuyYYo4kxEGWILl4XzKuXPoPXIvr7TWfOfZF2bfYbM7K7mwuzxkFGY21KkAgnhYVSN6xep7H7Yb2fBd6cpdkBiwlwoYtnLZRcvrzr29bU6+01tByn2Ql8k2GW7mU5QFvIb3fQetqdeOtUdWcvC3Go7H7ZK1k38F7ScuNmm2bFQnKcwueBHAjTQjXWnaHBwlQyxoQwuDkXUM28vw6WOb361R+H2KgXnjMTxuTb3C1WRyP5Us7Lh5bcMsbAW9UaK3XoOPsqiceleGatddvTmaJhFEqAKoCqOAAsB06AVsaKKXJE+MxEUMZkkKokYvmI0QHQ26hqBTKvLfZgJYYiAMQAWAsSBwBIF7ez21t5Qh/wALxX8M/wCq1WeJxWC+gZcM2VSBJeHKHuL3LFbHjew1t1caaqq6022J3WuEsIsvz42br/iYdePttwvprQnLjZgJIxMILG7EaFjwuxtr/OqvwuIwfyeXPBzmkBDGJiEW6XVZVXKvA2GnrHr067bx2zjLG0UJVFWQOm6KM5ky7ttdBlUlgf5dNXbZclW5ljPgsfC8r9lxFymKjG8cyMM7EZ2ADFQfVva5ta5JPEmiblfst3V2xMRZDcG54gMATpzrZmtfhc1UGzY0WSIyQyPEJFzSAPldA4BtHlN7gWy3J6KkckmA38lsLJl3aqF+TOCrlpLuUy3HNy6+zQaVO3+cnK1U2vSJ+/LTZbWviIDlIIuL2I4EXGhGv31heWmywSRiIAScxIFiWIILE21NiRf21WOCmwTCIDDvIVVd7kjdixEWUnmi9i5vfTVb261UU2D3Ep+SkySK26AwzsFdkXKElboDZ7WHQTajbfsncy/RYjcstlnjiIDYhtRezDgRzeI6DSnBcrMBM6xRTxOzkgIv7RILNpax6Sf51U23oMNM8S4WNogqkSlojHc80q3DUkZ+NjqNK7YDDiB1ePmuhur8WBta+vsJH86qnUl4yNadW2+Ulguvdi97C/XYX00Gvu0rVcMgbMFUNYLmCgNlHAX429lMfJHlE2KRlktvEtcjQMpvY26DpY1IKWeV4Yy44eGVj+UB+gYf7QfwzRR+UD+gYf7QfwzWK2dO/wCNCkvYp/J//Vc32p/woKjnL2eEbSxCvGXbPEbhsvN3CjLfU+sQdB+zUk/J/wD1XN9qf8KCmLlrtjc7RxK5MxLI2bNY3+TqgFrWtrc9J4dFLy+8yjUfbX/SM4bG4cIweEsb3vn1HNsBm0tzudwHVcjh2TGYLLzonUgOR9IWDE/m1JABt13sKF29zkYwxndhQOIbm5j646CW6r2Fr1j5/axARFv1Kttc4ZiCNXIZVzC2ijp1qwzso2O0sKVP0PPKuOaqhMzG4sc2bKo0Bvm149FZj2phBxw3BiQRJfTLlUPca2Op6zQ/KNixO6h1YP6mtwhQXPs0a4tqPaa1bbzELaKJXVQokCAkAXB5puNbnX21JOTQY7DBdICSGY85725tlGfQsA1mIIta49tbR7SwgJIhBFzZC2fm25pzk3Ug6m3Tl6BauknKENcnDw5uAYrc6KFF+gkWJ9569aaMSd4xZwCzEk80DU9QHAeygE0OnyzDCO24JNiBdjcNdTcyCxYEAi3RmNSbkzsltoZvkxj5hAZHezqD6t1tci37XA2NV1i0yIzKSCBfjp9xpmTa8qsGWR1YXsyMVYX42ZbGjtqfs0NJZKvLiXfjeSGIgliRzGWkcBQj3Ygas2UgHKo1J4CrLryps/lpjYGZo8RIGewZyQzkLwBdgWsOq9q9CeTXb0mN2bFLK2aW7o5sBcoxAJA6cuWldTR0LqRoK52eJEnrYVrWy0giX6POO1/0mf8AjTfiNSSle1/0mf8AjTfiNSStePo85L2xbsjZ3yiUR58lwTmylwLfWAtlXpLE2AB6bA8FwchiMoRjGGyZ7c3ORcC/utW2CxzQliuU5lKMHRXUqSCQVYEcVB/lXEyEqVucpOYrfS9iL267G1SHgXYzZGQxBXDmVM4BG6y6kc7eEWU2JDG1+rhfOA2HJMk7jRYEZmIGYFhchFK6XIVjfhZfaK5Yja0ryCUkLIvB41WNiQMt2KgXNgBeucWPkTPldhvAyvqecH0bN1k9ftoJ8ZEqzKeBHuvXWN7MD1EH7jXNkB4gGkG0xu0utwbgaEj+lThPwdwSclgtfktyc+cIt5FPELGzIxO8Q9TpbT2HgRbWnHY3JxotoIgkSXdXeRorkRm3NRydA7XBy6m2ptpfz485JuSSR0k6/fS7A8o8VCoWLETRqL2WOV0UHjfKpAolp4teDcWps9NnrSg03cnNo/KcHBNx3kUbm/G5UZr26b3pxNY8lh4Z2nkj3lD/AFXiuj6I/wCoqC4jH4orEhihsWCplnPObIo4kW0Vk06lJ66nXlC/VeK/hH/VaheP2JIfk7NjXa93BCRcwpDnUg6dbrZuv79DS/1Zn6n+wmSLGtHiMOIYwCN4waT1QwUBVCgg5TGRbTgR1MeW28Nj8TuJWSJc43a2KvxXfAuGUhLKLf8ATWVwMiLMYsewKFY7LlUyRkI5bQgg5pb342v7Kck5LgFYRjntEuZARFlBBMBC6G9kLC+v3U1gVxkbYtsYuPCmLcxWwpDO5dQ10kE2iWsP/d6d5MTtIYt8yQ72dRzUlICpDYWfmEH87x424WpoOynNgcYSZZOeoRBcNJuM1+FyCunWG9ho27DiosQVXFM+SHPG7bpS0rNzYQbDMSI7/wDSL0B6G7k/tDE4CfERwRqZAhRhrIFEXFhZbvqeAtxHVThs/lJiNyiqID8mIO7acK7EEqLQlQwUlhbgLVqNjLvUkXHKszZbkiMlXlR5MrroLswsBe9jSbacL2nVsVdVIskioc2dUsZALgFgcoI6VNCCPhDrtOTGzSvnwwB5rERyK7WULFzQfWJBRraesOPQ7YDklBNDvRj4Mtr6jLlI9YOrMGRh0ggEGqk5XwthJlSOViCmc5SUW5duABt+yD91RkyEm51PG/Tf3112oy9mjTdOEcJnpfkNskxtNICWjNkjkylRKBqzoDrkvoCeNiRcWJlteYORvKmeHaGGdppCu9jDgyNYoxCtcE2Isf6V6ftWZqquiS/ZfGxz9lY/lA/oGH+0H8M1is/lA/oGH+0H8M1itLTL+JC8vbFXkA/Vc32t/wAKCoj5Rj/xTEe+L8KOpb5AP1XN9rf8KCn/AGv5PMLip3mkMmd7XysANAFFhbqApS2ajb5K7apWQSiUfRVyeijBdcvfHhR6KMF1y98eFT34C2ysKboq5fRRguuXvjwo9FGB65e//wCqO/AjZTKaoq5fRRgeuXv/APqj0UYLrl7/AP6o78A2VhSW0fzT+6ovV8ct/JxhMPs/ESoZM6R3F2uL5lGulUPTVM1KOUMV1OtYZkVf/kWvHhsn7MsaYhSTxbeSwTWHUN3Ef+qqAFejfJZs1W2dgZ7kPHFiYwBwKyzBjm9xjUj3mudU0q/JfWvJOa3FaVtesVDJ5x2v+kz/AMab8RqSVeU3k6wDszNESWJYnMdSxJJ+81qPJts/sf7jT61EEjKloptlH2oq8PRts/sf7jR6Ntn9j/cancwOdjMpC1YtV4ejbZ/YnvGj0bbP7H+40bmAbGZSFqb9tfmv5j/vV/8Ao22f2J7xqD+V7khhcJgFkgjysZkW+YnQq5P+gqyq6MpJI7jpJQfUymDQDQaKfGD0/wCT9RHhmgF7QsMt/qTxx4hcvsBkZf8ApqT01bAwCLHHKL55MPhkbXS0aErYdfPbX3dVOtYNzzN4G4+hg8oP6sxP8P8A8lqht2OoV6Q2jgExETRSjMjizC9ri4Nv6CmH0bbP7H+41bTbGCwxPUaeVssplG5aMg6hV5ejfZ/Y/wBxo9G+z+x/uNXbiAtsp8lGhPZ/94UKgHQKvL0b7P7H+40ejfZ/Y/3GjcQDZT5KOy+6gLV4+jbZ/Y/3Gj0bbP7H+41G4gGynyedOUHrr/8Aj/3NNNWF5ZNhQ4PFwpAuVWhzEXvrnYdPuqva0YNOCaGYx6Vhj1yNwCz4+CJxdZHyHo9cFRY9BuRXp3k9jjPhIZGFnaNCw6nAs4/kwIrzX5Of1tg/4yf616cwOASBSkYspaR7XJ50rtI5162ZjbovSOtawkX1Fc/lA/oGH+0H8M0UflAfoGH+0H8M0U3pvtorl7Yp8gA/4XN9rf8ACgqxrVSvk2ZhsWTKSP8AGScCR/kwdVKd7L9d++3jSOprcpjdFalH2XDai1U9vpfrv328aN9L9d++3jS3ZZf2VyXDaiqe30v1377eNG+l+u/fbxo7LDtLkuGi1U9vpfrv328aN9L9d++3jR2WHaXJPPKSpOyMZYf5R/oyk15dq29rPIYWBZyGKrYsxBzOo1F+GtddyeqnaJdqGGimWn6n7KfFemPJMP8Ag+G90n4j1BxCequGyWkWMgMwtJLoGYD84x4A+2pul3YYwENP0v2XdasE246VT++l+u/fbxraRiRZiSbftEn/AFpLsMu7S5Ld3g6x99Y3g6x94qmdz7qzuvdU9hh2o8ly7wdY+8UbwdY+8VTW6939KN1R2WT2o8ly7wdY+8UbwdY+8VTW7939KN37v6UdlkdqPJcu8HWPvFV75cIy+zVC847+M2XU+rINAONRzdUlxkRzw27Qk+4Rv/3tVlVbhNSOZVRa9lZfN0vZv3G8KPm+Uf5b9xvCrYsev+taSqcp16D0+ynVe8+ip6WK/wDRbexXHyWDUfmYukfUWlm8HWPvFUjs6P6GO9gciX7opTuqz5UvLZcqo49ly70dY+8Ub1esfeKp1YQ3C2lHyQ+z+lR2GT2o8lxb1esfeKN6vWPvFU78k9g/pR8k939KOwR2o8lxb1esfeKN6vWPvFU78k9g/pR8k9g/pR2A7UeS4t6vWPvFG9XrH3iqd+Se7+lHyT2D+lHYYdqPIm8uOzZZ8bCYY3ltBru1L2+kfjlvaq382sZ+7T/Bk8KsaLCN8ofq3cY95zSE/wDalnyc0/Gxwio4KtvFvPUQvkJsXERbTwjyQyxqJ47s8bKoudLsRavSu9XrH3iqT2lhWKrbX6SI/wB63/pr/KlXyM+yqL07MM6hTGPjI6+X5wcBh7a/4g8P4ZoqLcvYsuyU+2nh/AFYp6j/ABrSErFiTJP5FdlJiNkzK4uBi5LakcYoOqpZ5iYf6v8Ac3jUd8gptsqfS5GKk0HSdzDoKesFtXGNlkjDTZwgkjlQwxxSyMptE2QPkjTPnLZrnKAQbgJ3OXW1FlkMYFHmJh/q/wBzeNHmJh/q/wBzeNdtlbdnmnRWhMa5BvFdJAytkViyyGylc5MYW1zZm0C6oJMdilxeZS4jM7IVaKUoY0jbSK4vmZspLWC3Xmmxa9C7jeMnfgU+YmH+p/c3jR5i4f6v9zeNd9m7axMmEmmeIbxQxjVUk5/MVrZG57ZWLJewz5CQBcCkGO2/Pmz7mVTCk8m5tIDOAZBEBYFQfo0Y37UDXUGP5M4yGRR5iYf6v9zeNHmLh/qHvN41rFykxYUM+GzRhAWdBIGLFJWG7hILFQViUm/+Z7K64TaczssZDACSOPNaQSDIHd3kkK5GVsgAA6GF+ItL7i+SMo0PIPDfU/ubxo8xMP8AU/ubxrrjuUUyYiSOOFnVQoVhDOfpGZFIzZcjKoYsbHosL2Yqjw/KrFsW/wAPfdRq8qiOTNnMRdo1tcZg+QZQXYhjpYAsLutewyjv5iYf6n9zeNYHIPD/AFP7m8a5xco8dmC/JMxGUNo8fryzRIyg5gVssbtrzVYnjYVwm5R41d45iAO7w4WIxStu5Xzb13awzoCQtgQTkHDU1KVvIPAs8xMP9X+5vGt15C4Ya5NeGpY/0JqQwuSqk6EgE8eNhfjrx66beUOKkjjTJvApkVZHhQySJHZiSkaqzEkhUuAbZy3RVSsm5YydDeeQ+H+otHmPh/qCsYPFY+M2aIvEDm55DTlZHlCR3BAzIoiLE39a12NzXXB4zFy4OZnUCRgwiBikU86NPWiJzm0hdb6EhQbddj618kZRy8x8P9Qf/f50eY+H+oKbMJj8fArrllOsKLngaV0zRZ2d3R8krNITGctlUnMcqi1Pu2p5/oI1DKZCDK8aM4GXIWiDKRus93AkOgCnW5FS3NPGSBKeQ2H+oKz5j4f6grGF2jjJtn4iSSMpMVl3cYR0ZeZYKSbs7Bs3OAsbCwNIpcTjju7Z48rQjeCGVs0Tyto0IfjlijBJ1UTalbmwnN/IeBd5j4f6go8x8P8AUFKxNiRh0MUYMskpzLKXyxozvdiCbgBQDlGlzYWGtctmbTxkk6CWAxRGPn3ANpcisbPnvlzF1HN/YuTqAOFKz3knwcRyGw/1BR5j4f6gpLPtTHxyyBVMitiQi/4eS0UIjBupBtIGI9bRVLNcj1RrJjto7y4zepiWVGw5ZWYFBFqrLkAGoVzmPOALXBHeJ8kZQs8x8P8AUWjzHw/1BTzsvESSR5pY922aQZCQSEDsIySCRcqFY26SR0Urql2zTxk6wMUPI/DJe0SXP/KDXXzWg7NO6Kxyjka8SkTbli+8OHDmQkAbuO8fPjViSS4ItkAJANN2zNo4yEiOWFpETdZnJZ5QJ3ktGMoO9MSmIM/UCSTxFketrKZy/A5ea8HZp3RR5r4fs07ornyZ2riJ1d5kyrZGUbt0ZWOYyRENfeZBuxnGjMWAGlR/Z+Kx0bJJaVlZMRK8ZglO8dQpSOLMVMEZu5USC4N/WuLSlNtrJOUSTzYg7NO6KPNeDs07orns3G4qXCzNzDKM4gYxvGrkRqQTExzBd5nUXOqgHpptbbOLZll3LKGRWjTcyM8QmZUvMqtZ3sjErYZc63IAY0R7jeMhlDseS0HZp3BR5rQdmncFIOSJkLASo6ssOdi6uv02JnnaZRc5SFyLa17BhY2OrdNi8RZ5Yw2Z5HcI8WJZYd1HIUTKmrEyCNmyqRqwsdLTiecZIySAcl8P2adwVk8lsP2adxaZYtp45HdiJGXdYcLG+GYsHkYh5WeIhGK5ucigEhB6mpPGfaWKk57IySxYdzuzFKBJKwcIXCNkCowXS7XLtbQKaOmfJGUP3mvh+zTuCjzXw/ZJ3BTWNt4pY3EUTNlfcxoIJWaMR71c0kkjASlxGljcBd4pZiNTJdnzM8UbOLMyIzCxWzEAsMraix6DrVc3OK9nSwyr/Lhs5INnQBFCg4kkgC2u6IopV5fv0DD/AGg/hGitbTvNabF5+xR5AP1XN9qf8KCpBtjyiYPCzvDKZM6Zb5Yyw5yhhY36iKj/AJAP1XN9qf8ACgqJeUb9aYj3x/hR0lbBStaZXba64JosL0s7P65vhHxrHpZ2f1zfCPjVNWoqOxEU3thcvpZwHXL8E+NZHlZwHXN8I+NUzRR2IBvbC5fS1s/rl+EfGs+lrAdc3wj41TNFG3iG8sLl9LGz+ub4R8a1TyqbOW9t4MxuSISLk2FzrqbAfcKpw1INn7OVVBIBa2t+i/VXMqYoa007r5YWC69j7WjxcCzRXyPe2YWPNJU3HvBpaDVX8muUUmFdVveEmxToXMdWXqNzew0OtWfSkl0s0pQcPDCs2rFbrXCOCKzeUTDKzKUxJysykjDuVurFDYjQi4NcT5TMJ9TE63//AM7624/96r6WY7yZS4KtJiLj5QUAAka6lLacR0HQk3roJ7kXcBSykkYtiCpuFsr829/9OGlq0Fp4NZMt6qZYJ8o+F7PE9f6O9aHymYQG2TE3Otjh3vb3dVQBpQMvq3DDLfGNwtoCOsC4vbp6bE0O4tcsGcNYg4262bLcA8QSD/T26zt4kbqwsFfKRhTwTE+3/DvpWvpMwdr5cRY8D8ne3XofcP6VXkixsQWCsdbf4sgC1+JH/T93GspP0Eqb6svywlbEEZgzaAk3NuPH2GjbRDdWFhL5TMIeCYg2/wDgaj0mYS9smIv1bhveKgDYssouynINWGLym65hrcX0JOunAew1pwuLqbMT+lm/C4yr0G4BGhuPbRt4HS1NjeEWFL5TcIouUxIHWcO/+tSjDzB0VhwYBhfqYAi/8qpwNYkqWF7cXZiQL2uSbnialXI7lJIJVgkYsj6LfipA0F/q6Wt0UrZBL+pqxpsUeqTJ7RRRVByI9t7UXCYeSdwWWNcxC2zEXA0vp01E8H5WcPISBDMoABJbJbVlUDRuJLCpByzcDATksUGT1gL5ectmt0gHUjpFVjsbZETmIYgqhlfeLuGB3ywc7KEUHj9KeaBwXQXpympTXkR1Fs4zSiSrE+V/DxsQ+HnFtNd2L9RF24Horth/KnHILphMSR9Y7pV16nZwP60r2Pyfihl32kpeNwGCcFRyI1VrkZjcCwGY+4WpPt3bOMZnGHjuUVQFkjyxGQsxOR2HOygFTfKeaPraMbaHsr7ti9s4zeVqFWKnC4m4JB0jOoNjqG1rVPK9CxCrhcSWJsAFQknqAzXNZw+ycYs1pJNFGhiw8WRiTqXdkKqBqoVMzDiSb6Pi4eQtlVUkYZgXd7hXGgjCqDrcqSebpoL9E7WDDu2cjKPKxEb/AODxZsLnmLoBxJ10FcfTJhuwn/8A1/76XYrk9JZlfEXRgqtDHDEsLGw0UBGkNyDYFrnrtSTa/JTZygDIsbRhnKgKrSAWUM/ELEDmNiLc32WMPSxRDttXybjyrxFQ4wmJKscqkCPnNYkZRnu2gOoFtDSyTyixplLwTre91XJIyfVzrGxsW0AXjrqBUVbGguEiVkCyohKjPI+9fdq7hg2VCEdsoOiIvq5rB72i8ZGXEWKJvELQnJfMMqyISbqwAewBOhJvS1kFCSSWeRqjrksyZN8LiVkRXU3Ui48Pf0fyrpUV5GHdndCUypuw4csGOYEAksOkhlv7Vv0mpVSjfA01h4Kx/KA/QMP9oP4ZrFZ/KB/QMP8AaD+GaK3dN9pCk/Yo8gH6rm+1P+FBUR8ov60xPvi/CjqX+QD9Vzfa3/CgqI+Ub9aYj3xfhR0tP7zFtV9tf9I3RRRVhnBRRRQAVo0wB1v77G33it6KklYXs1WQHgQfcamXJXFYKe6YvEjCsLWzhQjiw1Eh5qn/AJTb2X6INtFBumNhcDjUaz11GCl7NDSScMygy/vmPCSzIuDxQxAzAyOuUxxoNTeUGzObABVudbmw1qxwa8dA306K9HeRvaO92TEpN2iaSI63tZsyjustvZSuqoUY9aNCNrn4kTetlrWtxWejt+ilolfeymz/AJ6cArFHwzv/AJjG4NrkdfurCxPlzZZFUEc4pBdgNWLG4uOkg6adNaYrdl35oH08pa6SHPleQX5ps1jlsTpcAaHjoMKjfsxjmqefHIBdQxbjcAnTmnqFyenXj6Rhv2KLsSOZKeA1TDixsxX6P2gNqQOH8qJYXbm5JL5gbFIPfwB1OjcSb/0pNkiRibx8SApil4XJCkMergBpr0dOsSoCAVjvxKiGTW+cXaxsFsVOluviK6IO82cNbJLcDhuYso1IBsBYE9fs6qySbc1ZrsxsUjgIObO5IYC+tjexNxfrrgZ1HBYDdSAwhk1AvaxY6C4t7zw6a3+TRkjSO65ebuJrW16A2gOo4ahTa9zYIOWJ2oqaSCZACRmbDJlHEfVy3uevqrsuKWW+WSVwpygqkO6ueANzp1jgRm0rBw6qpzMgsp0OGl4BSOOa/E3uTpYWtpaO8tki3Ssqx5i6i6xNG2UK5IJJNxzhfjwHRxlLPgthhyWCdbEw+AkX/F4v5LKCbxS5E0BtdJGOVx06a9Yp25P7Jw7YxHw0++giuTKbKpk4KkRv9JxJLDQWtcm4HngnooU/fRKiLWEam4n8s9i0U0ckdo/KcBhpel4Y7635wAVtenUGnesaScW0Wryhn5aYYSYCdC2UMoBY25oLLmbXqFz/ACqD8jtorJHipVj9W6wjTMsaRoiogbmqQDHe/S2p6pj5QP1Zif4f/ktRTyaJCbRvziI7toLD5QWkIzjUG0cYI09UceAf0noztR9xIeptuOY4M7orSgyFbE2zAbgogANmylzc3QnU21pPgeTkrZBFI4RZebmxEoyi670FwA0mUhjlN0IsMw0AkC4Z3QmVBGFJyBGErspctbUZFuFXTUC4HRXDCyKiOZH3Z5q5GmGawsE1D2DEnQ9Jp7Bxjz5MYuJoxzmeaMNYoLK7MLgksct7nWyi3V7WeTlRiJUCiDdjUZbGQhQLc5yNND1dNLYNvbyT6GJ7X574hpI0IUZhuhlJlBtY2toSSDSbaiCaJxhwmaV33t8sjWKqScqtdrkHVmWwHC1DIl+hkm5a4uF0AVWjRrFFUEk6ALnOiHUAaiwPtrjyi5UyRvIW38LvC75JIVEd0jutygYMrSFjq3Dja4py2XswxypIUkdzGU1UZTkysBcExgFQL5VtdfWvYUtxmIjf/FbxXtE0GVedGsqZkbPISb2zAHQnmi164in8s5j68kb5NYxmxDzPIZoJxfXNJkzOLXB0VgxtkFzl10ArvithSYmV5JJkRczWG8Bst7WGugsqHS3T00+ckECxPz8ymZ7tqA8gNnPWgBvYdQHGnTSwJF8uc2YA3F/2T+0f50P6f1PuwlhtClf1mVEu2o58+BNyJ2SIHlIfNew1tc8Lt7uaovpfWpNDi8zyKB+bygm/HMuaoti9rbnK+RxleAE3BBR5UQs4DGwCvf8AlT9s0/TYn+Kg+6GLxNZ2qpVTXnOTZ019lycrI4ZAvygP0DD/AGg/hmij8oH9Aw/2g/hmsVpab7SIn7Yp/J//AFXN9qf8KCol5Rz/AMUxHvj/AAo6lv5P/wCq5vtT/hQVOMRsPDyMWeGNmPFmUEmwtqaSumoW5ZzOp2wwjztmrF69DebWE/d4u4KPNrCfu8XcFc7mPBRsXyeeb0Zq9DebWE/d4u4KPNrCfu8XcFG5jww2L5PPOai9ehvNrCfu8XcFHm1hP3eLuCjcwDYvk847QP0T+6oxXpPyibBwybLxbJDGrCK4IUAjnLwNebadompxyiyFTqWGAq/vI+d3BEL2GIw+8Vbft4eaSKU36brJB3aoEV6S8lGERtlYNyoLosyq3SoeVs4Hvyrf3CudVJKvyX1+yaVsta1tWMhgpoOc8t75RNOD/iigUM725qi69OnvrlJJc2Di2vDE3XUqDzjfXU2t1airWbk3hCSTh4iTqSUF7nW9Y82cJ+7xdwU+tTHBnvSPPsqxtoFDZGByA3AxRZRfThpx9l7W4g6VgyKqjM4JBtb5UDqOcpXKNNASbga+7W1PNnCfu8XcFHmzhP3eLuCjdR4I2cuSpnF+cX1dySFxdhcCyk3F7aDhr7a3V2VeBNwBnXF3FzcgsNCdS+lrG/CrW82cJ+7xdwVnzZwn7vF3BU7qPBOzfJVEkxOrLoRdW+WcQtrA8ded1cD0dMe5auTh0vcAMpsZt5rlZb2ubWta/sq9/NnCfu8XcFQDy17Hgh2cjRRIjb9BdVANislxXdd6lNJAtM4POSi2NAoNFaBYen+QfMikhtYIY5EH/JiYo5r26PpDMP5VJ6bdhYVBDFIFAdoIFZukqi3QH2DM33mnI1gWtObaG4+hh8oH6sxP8P8A8lqncNt1sPAYoFsZFO+dlzFiTfKi8AoAAubk3bh03/JGGFmAIPQRcfca4/N8XZx9xfCra7lBYFrtP3HlMrbFcqxulUoZCVGciWFQ9gcods3tubLYEC3Cm7B42XjG+Awi3zfTTiVybWzkc7Mf+ZwW9tWz83RdnH3F8Kz83xdnH3F8Ku3a4K9q+SoW2jPvSwxUMp+tFNiAWHSCgSQZdTpbhrpTliZZzF9FiZIIhbMZY2QsT9YyKhK9Gl/b7LRWJQLAADqAAH3CuR2fETcxpfrKL4UbtL4DavkqTBcoTHNOZ8YJSYyiZVm3YY6Zo7IQgVCwFgbk0gTlJHh8OkEEZkCgkvIpUNIwIaULcspGlhcEWGulXV83xdnH3F8KPm+Ls4+4vhRu1wRtHyQLkG+bBhmyi8jrbJZQLLqLf/2pO3G/AWNjqACOOUV3x8aKcqgLcHQAWB0sbD1ff7K4OxzXBF7gXuSQBoSPYa39O+qtM8hq4KF0l+xPtXA7+J4Wud4DGPrLvAeccuh1I/pXbkZjt/A0xFjI9yOpljiRwfaGUj+VdYeK20G8Cix6mBs3XfiPdSjYMQVJMoAG/n0AAH5wg6D2gn+dY31JrqSPTfR23U2+SB/lAfoGH+0H8M0UflAfoGH+0N+GaKZ0320PS9s38hWNji2VMZHVAcW+rG3+VBU6PKLC9vF3xVXeS3Z7zbHkCKWIxkmign/Jg6qcjyUxPZSdxvCktRU5TyhqhQcfLJ/5x4Xt4u+KPOPC9vF3xVf+aeJ7KTuN4VnzTxPZSdxvCl9vLgv6K+Sf+ceF7eLvijzjwvbxd8VAPNPE9lJ3G8KPNPE9lJ3G8KNvLgnor5J/5x4Xt4u+KPOPC9vF3xUA808T2Uncbwo808T2Uncbwo28uCOivkkHL/bOHl2XikSaNmaIgKGBJOZTYDpNUF5q4rsT96+NWptDkhijGQIZCSU/YbhnW/R1XNKTyTxPZSdxvCnKuuqOEiuVVcn/AGKh81cV2J+9fGr18mW1oINlwRyyojpvQyswBB3r3Bpo81MT2Unw28KS7O5HYpUIMMg+klI5jcC7EHh0g1FvVZHDQRqri/EiyfOPC9vF3xW3nDhbfn4+8Kr08k8T2Uncbwrr5sYjhupPht4Urt3wWdNf5E7848L28ffFHnHhe3j74qAeauJ7KT4beFHmpieyk+G3hUdiXBPTX+RP/OPC9vH3xR5x4Xt4++KgHmpieyk+G3hR5qYnspO43hUbeXAdNf5E/wDOPC9vH3xR5x4Xt4++KgHmpieyk7jeFHmpieyk+G3hRt5cB0V/kT/zjwvbx98VBvLDi4sVgEjgkSSTfxkIrAk8172rj5qYnspPht4UlxXJDFF4rQyWDkn6NtBkcdXWRVtVMoSUjiUK2sdRVQ5K4rsm+9fGsNyYxQBJiNrda+NW/wCamJ7KTuN4ViTkliSpG5k4Eeo3V7qdV0+CvsV/kTbY/KHCjDQgzx3EUQ9cdCLSvziwvbx98VXOB5JYoRRhoZLhFBG7biAL9HXXcclMT2UncbwpCVDbbLVGvHsnL8rsGNDMP5BiPvArXzxwfbDuv4VBfN7EG43M2n/wyf7ax5t4jsZfgyeFG3fBOKvyJ354YPth3X/20eeGD7Yd1/8AbUE82sR2MvwZP9tHm1iOxm+DJ/to274JxVyTvzxwfbDuv/to88cH2w7r/wC2oJ5t4jsZvgyeFHm3iOxl+DJ4VG3fBHTX+ROvPHB9qO6/hWfPDB9sO6/+2oL5tYjsZfgyf7aPNrEdjN8GT/bRt3wTirkleL5Y4NpColuQoJsjgBWJsL21vlPupMOVGHA/OXtb9l9R9S1tLdfsqKw8lcQJXYwzWIQD6KT9nNfo9td/NrEdjN8GT/bWjC+2EVGKMm36XprZucpeSXbN21FPMqoczXDnmv0G+txYEDS/T0UvbaUGDGSSSxZpJBdSb53Zz6o6C1v5VH+T6S4QEfJZ2LMMziJr5RfKACBYDp1pPyjwU+KmDiCYKFVQDC976k306z/Sse56q/U/5RxFIa02mp066IvwMvlv2rFiNnwNE2YLiSDoRY7om2o6iKKZvKPgHh2XGHVlJxhIDqVJG4tcBhrWa3KV0wSK7MKTwVguLdLhXZRxsrED+lbfOUvaP328axRXZWZ+cpe0fvt40fOUvaP328aKKAD5yl7R++3jR85S9o/fbxoooAPnKXtH77eNHzlL2j99vGiigA+cpe0fvt40fOMvaP328axRQBn5ym7R++3jR84y9o/fbxrFFAGfnKbtH77eNHzjL2j99vGsUUAZ+cZe0fvt41j5xl7R++3jRRQAfOMvaP328aPnGXtH77eNFFAB84y9o/fbxrPzjL2j99vGsUUAHzjL2j99vGs/OMvaP328axRQBn5ym7R++3jR84y9o/fbxrFFAGfnKbtH77eNY+cZe0fvt40UUAZ+cpu0fvt40fOU3aP328aKKAD5ym7R++3jR85Tdo/fbxoooAPnKbtH77eNHzlN2j99vGiigA+cpu0fvt40fOU3aP328aKKAD5xl7R++3jR85S9o/fbxrFFAGfnGXtH77eNHzjL2j99vGsUUAYfFO/rOzW+sxP+tYoooA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45" name="Picture 21" descr="C:\Documents and Settings\xx\Desktop\преузимањ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88764" y="3048000"/>
            <a:ext cx="4669436" cy="2743200"/>
          </a:xfrm>
          <a:prstGeom prst="rect">
            <a:avLst/>
          </a:prstGeom>
          <a:noFill/>
        </p:spPr>
      </p:pic>
      <p:graphicFrame>
        <p:nvGraphicFramePr>
          <p:cNvPr id="15" name="Object 14"/>
          <p:cNvGraphicFramePr>
            <a:graphicFrameLocks noChangeAspect="1"/>
          </p:cNvGraphicFramePr>
          <p:nvPr/>
        </p:nvGraphicFramePr>
        <p:xfrm>
          <a:off x="1295400" y="4419600"/>
          <a:ext cx="1264356" cy="1066800"/>
        </p:xfrm>
        <a:graphic>
          <a:graphicData uri="http://schemas.openxmlformats.org/presentationml/2006/ole">
            <p:oleObj spid="_x0000_s1027" name="Document" showAsIcon="1" r:id="rId5" imgW="914400" imgH="771480" progId="Word.Document.12">
              <p:embed/>
            </p:oleObj>
          </a:graphicData>
        </a:graphic>
      </p:graphicFrame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Autofit/>
          </a:bodyPr>
          <a:lstStyle/>
          <a:p>
            <a:r>
              <a:rPr lang="sr-Cyrl-CS" sz="2000" b="1" dirty="0" smtClean="0"/>
              <a:t>САВЈЕТОВАЊЕ ЗА НАСТАВНИКЕ МАТЕМАТИКЕ РЕПУБЛИКЕ СРПСКЕ</a:t>
            </a:r>
            <a:r>
              <a:rPr lang="sr-Latn-CS" sz="2000" b="1" dirty="0" smtClean="0"/>
              <a:t/>
            </a:r>
            <a:br>
              <a:rPr lang="sr-Latn-CS" sz="2000" b="1" dirty="0" smtClean="0"/>
            </a:br>
            <a:r>
              <a:rPr lang="sr-Cyrl-CS" sz="2000" b="1" dirty="0" smtClean="0"/>
              <a:t>август, 2015.</a:t>
            </a:r>
            <a:r>
              <a:rPr lang="en-US" sz="2000" b="1" dirty="0" smtClean="0"/>
              <a:t> </a:t>
            </a:r>
            <a:r>
              <a:rPr lang="sr-Cyrl-CS" sz="2000" b="1" dirty="0" smtClean="0"/>
              <a:t>године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r-Cyrl-CS" b="1" dirty="0" smtClean="0"/>
              <a:t>2</a:t>
            </a:r>
            <a:r>
              <a:rPr lang="sr-Cyrl-CS" sz="2800" b="1" dirty="0" smtClean="0"/>
              <a:t>. </a:t>
            </a:r>
            <a:r>
              <a:rPr lang="ru-RU" sz="2800" b="1" dirty="0" smtClean="0"/>
              <a:t>Стручно-педагошка тема</a:t>
            </a:r>
            <a:r>
              <a:rPr lang="sr-Cyrl-CS" sz="2800" b="1" dirty="0" smtClean="0"/>
              <a:t>: </a:t>
            </a:r>
            <a:r>
              <a:rPr lang="en-US" sz="2800" b="1" dirty="0" smtClean="0"/>
              <a:t>„Мотивација у настави математике</a:t>
            </a:r>
            <a:r>
              <a:rPr lang="sr-Cyrl-CS" sz="2800" b="1" dirty="0" smtClean="0"/>
              <a:t>”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16387" name="AutoShape 3" descr="Резултат слика за motivacija za učenj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9" name="AutoShape 5" descr="Резултат слика за motivacija za učenj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1" name="AutoShape 7" descr="Резултат слика за motivacija za učenj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93" name="AutoShape 9" descr="Резултат слика за motivacija za učenj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6395" name="Picture 11" descr="http://www.cepomznanje.edu.rs/wp-content/uploads/2013/10/motivacij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2895600"/>
            <a:ext cx="5181600" cy="2895600"/>
          </a:xfrm>
          <a:prstGeom prst="rect">
            <a:avLst/>
          </a:prstGeom>
          <a:noFill/>
        </p:spPr>
      </p:pic>
      <p:graphicFrame>
        <p:nvGraphicFramePr>
          <p:cNvPr id="11" name="Object 10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838200" y="3962400"/>
          <a:ext cx="2438400" cy="1600200"/>
        </p:xfrm>
        <a:graphic>
          <a:graphicData uri="http://schemas.openxmlformats.org/presentationml/2006/ole">
            <p:oleObj spid="_x0000_s16387" name="Presentation" showAsIcon="1" r:id="rId4" imgW="914400" imgH="771480" progId="PowerPoint.Show.12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CS" sz="2000" b="1" dirty="0" smtClean="0"/>
              <a:t>САВЈЕТОВАЊЕ ЗА НАСТАВНИКЕ МАТЕМАТИКЕ РЕПУБЛИКЕ СРПСКЕ</a:t>
            </a:r>
            <a:r>
              <a:rPr lang="sr-Latn-CS" sz="2000" b="1" dirty="0" smtClean="0"/>
              <a:t/>
            </a:r>
            <a:br>
              <a:rPr lang="sr-Latn-CS" sz="2000" b="1" dirty="0" smtClean="0"/>
            </a:br>
            <a:r>
              <a:rPr lang="sr-Cyrl-CS" sz="2000" b="1" dirty="0" smtClean="0"/>
              <a:t>август, 2015.</a:t>
            </a:r>
            <a:r>
              <a:rPr lang="en-US" sz="2000" b="1" dirty="0" smtClean="0"/>
              <a:t> </a:t>
            </a:r>
            <a:r>
              <a:rPr lang="sr-Cyrl-CS" sz="2000" b="1" dirty="0" smtClean="0"/>
              <a:t>године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r-Cyrl-CS" b="1" dirty="0" smtClean="0"/>
              <a:t>3</a:t>
            </a:r>
            <a:r>
              <a:rPr lang="sr-Cyrl-CS" sz="2800" b="1" dirty="0" smtClean="0"/>
              <a:t>. Екстерна провјера на крају основног образовања ( 9. разред )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graphicFrame>
        <p:nvGraphicFramePr>
          <p:cNvPr id="6" name="Object 5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066800" y="3124200"/>
          <a:ext cx="1752600" cy="1478756"/>
        </p:xfrm>
        <a:graphic>
          <a:graphicData uri="http://schemas.openxmlformats.org/presentationml/2006/ole">
            <p:oleObj spid="_x0000_s2051" name="Presentation" showAsIcon="1" r:id="rId3" imgW="914400" imgH="771480" progId="PowerPoint.Show.12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295400" y="4953000"/>
          <a:ext cx="1464732" cy="1235868"/>
        </p:xfrm>
        <a:graphic>
          <a:graphicData uri="http://schemas.openxmlformats.org/presentationml/2006/ole">
            <p:oleObj spid="_x0000_s2052" name="Packager Shell Object" showAsIcon="1" r:id="rId4" imgW="914400" imgH="771480" progId="Package">
              <p:embed/>
            </p:oleObj>
          </a:graphicData>
        </a:graphic>
      </p:graphicFrame>
      <p:pic>
        <p:nvPicPr>
          <p:cNvPr id="2054" name="Picture 6" descr="http://www.rpz-rs.org/sajt/doc/image/novosti_sr/novost_649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2667000"/>
            <a:ext cx="6096000" cy="3352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304800"/>
            <a:ext cx="8153400" cy="1295400"/>
          </a:xfrm>
        </p:spPr>
        <p:txBody>
          <a:bodyPr>
            <a:normAutofit/>
          </a:bodyPr>
          <a:lstStyle/>
          <a:p>
            <a:pPr eaLnBrk="1" hangingPunct="1"/>
            <a:r>
              <a:rPr lang="sr-Cyrl-CS" sz="2000" b="1" dirty="0" smtClean="0"/>
              <a:t>САВЈЕТОВАЊЕ ЗА НАСТАВНИКЕ МАТЕМАТИКЕ РЕПУБЛИКЕ СРПСКЕ</a:t>
            </a:r>
            <a:r>
              <a:rPr lang="sr-Latn-CS" sz="2000" b="1" dirty="0" smtClean="0"/>
              <a:t/>
            </a:r>
            <a:br>
              <a:rPr lang="sr-Latn-CS" sz="2000" b="1" dirty="0" smtClean="0"/>
            </a:br>
            <a:r>
              <a:rPr lang="sr-Cyrl-CS" sz="2000" b="1" dirty="0" smtClean="0"/>
              <a:t>август, 201</a:t>
            </a:r>
            <a:r>
              <a:rPr lang="sr-Latn-RS" sz="2000" b="1" dirty="0" smtClean="0"/>
              <a:t>5</a:t>
            </a:r>
            <a:r>
              <a:rPr lang="sr-Cyrl-CS" sz="2000" b="1" dirty="0" smtClean="0"/>
              <a:t>.</a:t>
            </a:r>
            <a:r>
              <a:rPr lang="en-US" sz="2000" b="1" dirty="0" smtClean="0"/>
              <a:t> </a:t>
            </a:r>
            <a:r>
              <a:rPr lang="sr-Cyrl-CS" sz="2000" b="1" dirty="0" smtClean="0"/>
              <a:t>године</a:t>
            </a:r>
            <a:endParaRPr lang="en-US" sz="2000" b="1" dirty="0" smtClean="0"/>
          </a:p>
        </p:txBody>
      </p:sp>
      <p:sp>
        <p:nvSpPr>
          <p:cNvPr id="4103" name="Rectangle 6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1905000"/>
            <a:ext cx="5257800" cy="4097338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sr-Cyrl-CS" sz="2800" b="1" dirty="0" smtClean="0"/>
              <a:t> </a:t>
            </a:r>
            <a:r>
              <a:rPr lang="sr-Latn-CS" sz="2800" b="1" dirty="0" smtClean="0"/>
              <a:t>4</a:t>
            </a:r>
            <a:r>
              <a:rPr lang="sr-Cyrl-CS" sz="2800" b="1" dirty="0" smtClean="0"/>
              <a:t>. Математичка такмичења</a:t>
            </a:r>
          </a:p>
          <a:p>
            <a:pPr eaLnBrk="1" hangingPunct="1">
              <a:buFont typeface="Arial" charset="0"/>
              <a:buNone/>
            </a:pPr>
            <a:endParaRPr lang="en-US" b="1" dirty="0" smtClean="0"/>
          </a:p>
        </p:txBody>
      </p:sp>
      <p:sp>
        <p:nvSpPr>
          <p:cNvPr id="8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8EFC08E6-C04E-4EDB-80B7-510F8014BDD0}" type="datetime1">
              <a:rPr lang="en-US"/>
              <a:pPr>
                <a:defRPr/>
              </a:pPr>
              <a:t>9/3/2015</a:t>
            </a:fld>
            <a:endParaRPr lang="en-US"/>
          </a:p>
        </p:txBody>
      </p:sp>
      <p:graphicFrame>
        <p:nvGraphicFramePr>
          <p:cNvPr id="4098" name="Object 16">
            <a:hlinkClick r:id="" action="ppaction://ole?verb=0"/>
          </p:cNvPr>
          <p:cNvGraphicFramePr>
            <a:graphicFrameLocks noChangeAspect="1"/>
          </p:cNvGraphicFramePr>
          <p:nvPr/>
        </p:nvGraphicFramePr>
        <p:xfrm>
          <a:off x="1143000" y="2590800"/>
          <a:ext cx="990600" cy="838200"/>
        </p:xfrm>
        <a:graphic>
          <a:graphicData uri="http://schemas.openxmlformats.org/presentationml/2006/ole">
            <p:oleObj spid="_x0000_s19458" name="Presentation" showAsIcon="1" r:id="rId3" imgW="914400" imgH="714240" progId="PowerPoint.Show.8">
              <p:embed/>
            </p:oleObj>
          </a:graphicData>
        </a:graphic>
      </p:graphicFrame>
      <p:graphicFrame>
        <p:nvGraphicFramePr>
          <p:cNvPr id="4099" name="Object 20"/>
          <p:cNvGraphicFramePr>
            <a:graphicFrameLocks noChangeAspect="1"/>
          </p:cNvGraphicFramePr>
          <p:nvPr/>
        </p:nvGraphicFramePr>
        <p:xfrm>
          <a:off x="1066800" y="3429000"/>
          <a:ext cx="1066800" cy="866775"/>
        </p:xfrm>
        <a:graphic>
          <a:graphicData uri="http://schemas.openxmlformats.org/presentationml/2006/ole">
            <p:oleObj spid="_x0000_s19459" name="Document" showAsIcon="1" r:id="rId4" imgW="914400" imgH="714240" progId="Word.Document.8">
              <p:embed/>
            </p:oleObj>
          </a:graphicData>
        </a:graphic>
      </p:graphicFrame>
      <p:sp>
        <p:nvSpPr>
          <p:cNvPr id="4105" name="AutoShape 12"/>
          <p:cNvSpPr>
            <a:spLocks noChangeArrowheads="1"/>
          </p:cNvSpPr>
          <p:nvPr/>
        </p:nvSpPr>
        <p:spPr bwMode="auto">
          <a:xfrm>
            <a:off x="3048000" y="2590800"/>
            <a:ext cx="2133600" cy="3810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sr-Cyrl-CS" sz="2000" dirty="0">
                <a:solidFill>
                  <a:schemeClr val="bg1"/>
                </a:solidFill>
                <a:latin typeface="Calibri" pitchFamily="34" charset="0"/>
              </a:rPr>
              <a:t>Нивои такмичења</a:t>
            </a:r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106" name="AutoShape 13"/>
          <p:cNvSpPr>
            <a:spLocks noChangeArrowheads="1"/>
          </p:cNvSpPr>
          <p:nvPr/>
        </p:nvSpPr>
        <p:spPr bwMode="auto">
          <a:xfrm>
            <a:off x="2362200" y="2743200"/>
            <a:ext cx="533400" cy="152400"/>
          </a:xfrm>
          <a:prstGeom prst="leftArrow">
            <a:avLst>
              <a:gd name="adj1" fmla="val 50000"/>
              <a:gd name="adj2" fmla="val 8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07" name="AutoShape 14"/>
          <p:cNvSpPr>
            <a:spLocks noChangeArrowheads="1"/>
          </p:cNvSpPr>
          <p:nvPr/>
        </p:nvSpPr>
        <p:spPr bwMode="auto">
          <a:xfrm>
            <a:off x="3124200" y="3429000"/>
            <a:ext cx="2057400" cy="3810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sr-Cyrl-CS" sz="2000" dirty="0">
                <a:solidFill>
                  <a:schemeClr val="bg1"/>
                </a:solidFill>
                <a:latin typeface="Calibri" pitchFamily="34" charset="0"/>
              </a:rPr>
              <a:t>Додатна </a:t>
            </a:r>
            <a:r>
              <a:rPr lang="sr-Cyrl-CS" sz="2000" dirty="0" smtClean="0">
                <a:solidFill>
                  <a:schemeClr val="bg1"/>
                </a:solidFill>
                <a:latin typeface="Calibri" pitchFamily="34" charset="0"/>
              </a:rPr>
              <a:t>за </a:t>
            </a:r>
            <a:r>
              <a:rPr lang="sr-Cyrl-CS" sz="2000" dirty="0">
                <a:solidFill>
                  <a:schemeClr val="bg1"/>
                </a:solidFill>
                <a:latin typeface="Calibri" pitchFamily="34" charset="0"/>
              </a:rPr>
              <a:t>ОШ</a:t>
            </a:r>
            <a:endParaRPr lang="en-US" sz="20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4108" name="AutoShape 15"/>
          <p:cNvSpPr>
            <a:spLocks noChangeArrowheads="1"/>
          </p:cNvSpPr>
          <p:nvPr/>
        </p:nvSpPr>
        <p:spPr bwMode="auto">
          <a:xfrm>
            <a:off x="2362200" y="3581400"/>
            <a:ext cx="609600" cy="152400"/>
          </a:xfrm>
          <a:prstGeom prst="lef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4100" name="Object 4"/>
          <p:cNvGraphicFramePr>
            <a:graphicFrameLocks noChangeAspect="1"/>
          </p:cNvGraphicFramePr>
          <p:nvPr/>
        </p:nvGraphicFramePr>
        <p:xfrm>
          <a:off x="1066800" y="4267200"/>
          <a:ext cx="1066800" cy="914400"/>
        </p:xfrm>
        <a:graphic>
          <a:graphicData uri="http://schemas.openxmlformats.org/presentationml/2006/ole">
            <p:oleObj spid="_x0000_s19460" name="Document" showAsIcon="1" r:id="rId5" imgW="914400" imgH="714240" progId="Word.Document.12">
              <p:embed/>
            </p:oleObj>
          </a:graphicData>
        </a:graphic>
      </p:graphicFrame>
      <p:sp>
        <p:nvSpPr>
          <p:cNvPr id="4109" name="AutoShape 17"/>
          <p:cNvSpPr>
            <a:spLocks noChangeArrowheads="1"/>
          </p:cNvSpPr>
          <p:nvPr/>
        </p:nvSpPr>
        <p:spPr bwMode="auto">
          <a:xfrm>
            <a:off x="2362200" y="4419600"/>
            <a:ext cx="609600" cy="152400"/>
          </a:xfrm>
          <a:prstGeom prst="lef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0" name="AutoShape 19"/>
          <p:cNvSpPr>
            <a:spLocks noChangeArrowheads="1"/>
          </p:cNvSpPr>
          <p:nvPr/>
        </p:nvSpPr>
        <p:spPr bwMode="auto">
          <a:xfrm>
            <a:off x="3124200" y="4267200"/>
            <a:ext cx="2057400" cy="3810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sr-Cyrl-CS" sz="2000" dirty="0" smtClean="0">
                <a:solidFill>
                  <a:schemeClr val="bg1"/>
                </a:solidFill>
                <a:latin typeface="Calibri" pitchFamily="34" charset="0"/>
              </a:rPr>
              <a:t>Додатна</a:t>
            </a:r>
            <a:r>
              <a:rPr lang="en-US" sz="2000" dirty="0" smtClean="0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sr-Cyrl-CS" sz="2000" dirty="0" smtClean="0">
                <a:solidFill>
                  <a:schemeClr val="bg1"/>
                </a:solidFill>
                <a:latin typeface="Calibri" pitchFamily="34" charset="0"/>
              </a:rPr>
              <a:t>за </a:t>
            </a:r>
            <a:r>
              <a:rPr lang="sr-Cyrl-CS" sz="2000" dirty="0">
                <a:solidFill>
                  <a:schemeClr val="bg1"/>
                </a:solidFill>
                <a:latin typeface="Calibri" pitchFamily="34" charset="0"/>
              </a:rPr>
              <a:t>СШ</a:t>
            </a:r>
            <a:r>
              <a:rPr lang="sr-Cyrl-CS" dirty="0">
                <a:latin typeface="Arial" charset="0"/>
              </a:rPr>
              <a:t> </a:t>
            </a:r>
            <a:endParaRPr lang="en-US" dirty="0">
              <a:latin typeface="Arial" charset="0"/>
            </a:endParaRPr>
          </a:p>
        </p:txBody>
      </p:sp>
      <p:sp>
        <p:nvSpPr>
          <p:cNvPr id="4111" name="AutoShape 21"/>
          <p:cNvSpPr>
            <a:spLocks noChangeArrowheads="1"/>
          </p:cNvSpPr>
          <p:nvPr/>
        </p:nvSpPr>
        <p:spPr bwMode="auto">
          <a:xfrm>
            <a:off x="2362200" y="5257800"/>
            <a:ext cx="609600" cy="152400"/>
          </a:xfrm>
          <a:prstGeom prst="leftArrow">
            <a:avLst>
              <a:gd name="adj1" fmla="val 50000"/>
              <a:gd name="adj2" fmla="val 10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112" name="AutoShape 22"/>
          <p:cNvSpPr>
            <a:spLocks noChangeArrowheads="1"/>
          </p:cNvSpPr>
          <p:nvPr/>
        </p:nvSpPr>
        <p:spPr bwMode="auto">
          <a:xfrm>
            <a:off x="3124200" y="5181600"/>
            <a:ext cx="2057400" cy="381000"/>
          </a:xfrm>
          <a:prstGeom prst="flowChartAlternate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sr-Cyrl-CS" sz="2000" dirty="0" smtClean="0">
                <a:solidFill>
                  <a:schemeClr val="bg1"/>
                </a:solidFill>
              </a:rPr>
              <a:t>Извј</a:t>
            </a:r>
            <a:r>
              <a:rPr lang="en-US" sz="2000" dirty="0" smtClean="0">
                <a:solidFill>
                  <a:schemeClr val="bg1"/>
                </a:solidFill>
              </a:rPr>
              <a:t>. </a:t>
            </a:r>
            <a:r>
              <a:rPr lang="sr-Cyrl-CS" sz="2000" dirty="0" smtClean="0">
                <a:solidFill>
                  <a:schemeClr val="bg1"/>
                </a:solidFill>
              </a:rPr>
              <a:t>са </a:t>
            </a:r>
            <a:r>
              <a:rPr lang="sr-Cyrl-CS" sz="2000" dirty="0">
                <a:solidFill>
                  <a:schemeClr val="bg1"/>
                </a:solidFill>
              </a:rPr>
              <a:t>такмичења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17" name="Picture 2" descr="Picture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2895600"/>
            <a:ext cx="3333750" cy="2286000"/>
          </a:xfrm>
          <a:prstGeom prst="rect">
            <a:avLst/>
          </a:prstGeom>
          <a:noFill/>
        </p:spPr>
      </p:pic>
      <p:graphicFrame>
        <p:nvGraphicFramePr>
          <p:cNvPr id="18" name="Object 17"/>
          <p:cNvGraphicFramePr>
            <a:graphicFrameLocks noChangeAspect="1"/>
          </p:cNvGraphicFramePr>
          <p:nvPr/>
        </p:nvGraphicFramePr>
        <p:xfrm>
          <a:off x="1143000" y="5105400"/>
          <a:ext cx="1066800" cy="900113"/>
        </p:xfrm>
        <a:graphic>
          <a:graphicData uri="http://schemas.openxmlformats.org/presentationml/2006/ole">
            <p:oleObj spid="_x0000_s19462" name="Packager Shell Object" showAsIcon="1" r:id="rId7" imgW="914400" imgH="771480" progId="Package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sr-Cyrl-CS" sz="2000" b="1" dirty="0" smtClean="0"/>
              <a:t>САВЈЕТОВАЊЕ ЗА НАСТАВНИКЕ МАТЕМАТИКЕ РЕПУБЛИКЕ СРПСКЕ</a:t>
            </a:r>
            <a:r>
              <a:rPr lang="sr-Latn-CS" sz="2000" b="1" dirty="0" smtClean="0"/>
              <a:t/>
            </a:r>
            <a:br>
              <a:rPr lang="sr-Latn-CS" sz="2000" b="1" dirty="0" smtClean="0"/>
            </a:br>
            <a:r>
              <a:rPr lang="sr-Cyrl-CS" sz="2000" b="1" dirty="0" smtClean="0"/>
              <a:t>август, 2015.</a:t>
            </a:r>
            <a:r>
              <a:rPr lang="en-US" sz="2000" b="1" dirty="0" smtClean="0"/>
              <a:t> </a:t>
            </a:r>
            <a:r>
              <a:rPr lang="sr-Cyrl-CS" sz="2000" b="1" dirty="0" smtClean="0"/>
              <a:t>године</a:t>
            </a:r>
            <a:endParaRPr lang="en-US" sz="20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sr-Cyrl-CS" b="1" dirty="0" smtClean="0"/>
              <a:t>5</a:t>
            </a:r>
            <a:r>
              <a:rPr lang="sr-Cyrl-CS" sz="2800" b="1" dirty="0" smtClean="0"/>
              <a:t>. Упутства за наредну школску годину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19458" name="Picture 2" descr="http://www.blogger.ba/slike/286595.33876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86200" y="2292096"/>
            <a:ext cx="4648199" cy="3727704"/>
          </a:xfrm>
          <a:prstGeom prst="rect">
            <a:avLst/>
          </a:prstGeom>
          <a:noFill/>
        </p:spPr>
      </p:pic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838200" y="2514600"/>
          <a:ext cx="2209800" cy="1752600"/>
        </p:xfrm>
        <a:graphic>
          <a:graphicData uri="http://schemas.openxmlformats.org/presentationml/2006/ole">
            <p:oleObj spid="_x0000_s18435" name="Document" showAsIcon="1" r:id="rId4" imgW="914400" imgH="771480" progId="Word.Document.12">
              <p:embed/>
            </p:oleObj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/>
        </p:nvGraphicFramePr>
        <p:xfrm>
          <a:off x="1143000" y="4419600"/>
          <a:ext cx="1676400" cy="1295400"/>
        </p:xfrm>
        <a:graphic>
          <a:graphicData uri="http://schemas.openxmlformats.org/presentationml/2006/ole">
            <p:oleObj spid="_x0000_s18436" name="Document" showAsIcon="1" r:id="rId5" imgW="914400" imgH="771480" progId="Word.Document.8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78562"/>
          </a:xfrm>
        </p:spPr>
        <p:txBody>
          <a:bodyPr>
            <a:normAutofit/>
          </a:bodyPr>
          <a:lstStyle/>
          <a:p>
            <a:r>
              <a:rPr lang="sr-Cyrl-CS" sz="2000" b="1" dirty="0" smtClean="0"/>
              <a:t>САВЈЕТОВАЊЕ ЗА НАСТАВНИКЕ МАТЕМАТИКЕ РЕПУБЛИКЕ СРПСКЕ</a:t>
            </a:r>
            <a:r>
              <a:rPr lang="sr-Latn-CS" sz="2000" b="1" dirty="0" smtClean="0"/>
              <a:t/>
            </a:r>
            <a:br>
              <a:rPr lang="sr-Latn-CS" sz="2000" b="1" dirty="0" smtClean="0"/>
            </a:br>
            <a:r>
              <a:rPr lang="sr-Cyrl-CS" sz="2000" b="1" dirty="0" smtClean="0"/>
              <a:t>август, 2015.</a:t>
            </a:r>
            <a:r>
              <a:rPr lang="en-US" sz="2000" b="1" dirty="0" smtClean="0"/>
              <a:t> </a:t>
            </a:r>
            <a:r>
              <a:rPr lang="sr-Cyrl-CS" sz="2000" b="1" dirty="0" smtClean="0"/>
              <a:t>године</a:t>
            </a: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dirty="0"/>
          </a:p>
        </p:txBody>
      </p:sp>
      <p:pic>
        <p:nvPicPr>
          <p:cNvPr id="3" name="Picture 2" descr="http://www.samopouzdanje.org/wp-content/uploads/2013/06/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1447800"/>
            <a:ext cx="6934200" cy="450532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202362"/>
          </a:xfrm>
        </p:spPr>
        <p:txBody>
          <a:bodyPr>
            <a:normAutofit/>
          </a:bodyPr>
          <a:lstStyle/>
          <a:p>
            <a:r>
              <a:rPr lang="sr-Cyrl-CS" sz="2000" b="1" dirty="0" smtClean="0"/>
              <a:t>САВЈЕТОВАЊЕ ЗА НАСТАВНИКЕ МАТЕМАТИКЕ РЕПУБЛИКЕ СРПСКЕ</a:t>
            </a:r>
            <a:r>
              <a:rPr lang="sr-Latn-CS" sz="2000" b="1" dirty="0" smtClean="0"/>
              <a:t/>
            </a:r>
            <a:br>
              <a:rPr lang="sr-Latn-CS" sz="2000" b="1" dirty="0" smtClean="0"/>
            </a:br>
            <a:r>
              <a:rPr lang="sr-Cyrl-CS" sz="2000" b="1" dirty="0" smtClean="0"/>
              <a:t>август, 2015.</a:t>
            </a:r>
            <a:r>
              <a:rPr lang="en-US" sz="2000" b="1" dirty="0" smtClean="0"/>
              <a:t> </a:t>
            </a:r>
            <a:r>
              <a:rPr lang="sr-Cyrl-CS" sz="2000" b="1" dirty="0" smtClean="0"/>
              <a:t>године</a:t>
            </a:r>
            <a:br>
              <a:rPr lang="sr-Cyrl-CS" sz="2000" b="1" dirty="0" smtClean="0"/>
            </a:br>
            <a:r>
              <a:rPr lang="sr-Cyrl-CS" sz="2000" dirty="0" smtClean="0"/>
              <a:t/>
            </a:r>
            <a:br>
              <a:rPr lang="sr-Cyrl-CS" sz="2000" dirty="0" smtClean="0"/>
            </a:br>
            <a:r>
              <a:rPr lang="sr-Cyrl-CS" sz="2000" dirty="0" smtClean="0"/>
              <a:t/>
            </a:r>
            <a:br>
              <a:rPr lang="sr-Cyrl-CS" sz="2000" dirty="0" smtClean="0"/>
            </a:br>
            <a:r>
              <a:rPr lang="sr-Cyrl-CS" sz="3600" b="1" dirty="0" smtClean="0"/>
              <a:t>Хвала на пажњи</a:t>
            </a:r>
            <a:r>
              <a:rPr lang="en-US" sz="3600" b="1" dirty="0" smtClean="0"/>
              <a:t>!</a:t>
            </a:r>
            <a:r>
              <a:rPr lang="x-none" sz="3600" b="1" dirty="0" smtClean="0"/>
              <a:t/>
            </a:r>
            <a:br>
              <a:rPr lang="x-none" sz="3600" b="1" dirty="0" smtClean="0"/>
            </a:br>
            <a:r>
              <a:rPr lang="x-none" sz="2000" b="1" dirty="0" smtClean="0"/>
              <a:t/>
            </a:r>
            <a:br>
              <a:rPr lang="x-none" sz="2000" b="1" dirty="0" smtClean="0"/>
            </a:br>
            <a:r>
              <a:rPr lang="x-none" sz="2000" b="1" dirty="0" smtClean="0"/>
              <a:t/>
            </a:r>
            <a:br>
              <a:rPr lang="x-none" sz="2000" b="1" dirty="0" smtClean="0"/>
            </a:br>
            <a:r>
              <a:rPr lang="x-none" sz="2000" b="1" dirty="0" smtClean="0"/>
              <a:t/>
            </a:r>
            <a:br>
              <a:rPr lang="x-none" sz="2000" b="1" dirty="0" smtClean="0"/>
            </a:br>
            <a:r>
              <a:rPr lang="x-none" sz="2000" b="1" dirty="0" smtClean="0"/>
              <a:t/>
            </a:r>
            <a:br>
              <a:rPr lang="x-none" sz="2000" b="1" dirty="0" smtClean="0"/>
            </a:br>
            <a:r>
              <a:rPr lang="x-none" sz="2000" b="1" dirty="0" smtClean="0"/>
              <a:t/>
            </a:r>
            <a:br>
              <a:rPr lang="x-none" sz="2000" b="1" dirty="0" smtClean="0"/>
            </a:br>
            <a:r>
              <a:rPr lang="x-none" sz="2000" b="1" dirty="0" smtClean="0"/>
              <a:t/>
            </a:r>
            <a:br>
              <a:rPr lang="x-none" sz="2000" b="1" dirty="0" smtClean="0"/>
            </a:br>
            <a:r>
              <a:rPr lang="x-none" sz="2000" b="1" dirty="0" smtClean="0"/>
              <a:t/>
            </a:r>
            <a:br>
              <a:rPr lang="x-none" sz="2000" b="1" dirty="0" smtClean="0"/>
            </a:br>
            <a:r>
              <a:rPr lang="x-none" sz="2000" b="1" dirty="0" smtClean="0"/>
              <a:t/>
            </a:r>
            <a:br>
              <a:rPr lang="x-none" sz="2000" b="1" dirty="0" smtClean="0"/>
            </a:br>
            <a:r>
              <a:rPr lang="x-none" sz="2000" b="1" dirty="0" smtClean="0"/>
              <a:t/>
            </a:r>
            <a:br>
              <a:rPr lang="x-none" sz="2000" b="1" dirty="0" smtClean="0"/>
            </a:br>
            <a:r>
              <a:rPr lang="x-none" sz="2000" b="1" dirty="0" smtClean="0"/>
              <a:t/>
            </a:r>
            <a:br>
              <a:rPr lang="x-none" sz="2000" b="1" dirty="0" smtClean="0"/>
            </a:br>
            <a:r>
              <a:rPr lang="x-none" sz="2000" b="1" dirty="0" smtClean="0"/>
              <a:t/>
            </a:r>
            <a:br>
              <a:rPr lang="x-none" sz="2000" b="1" dirty="0" smtClean="0"/>
            </a:br>
            <a:r>
              <a:rPr lang="x-none" sz="2000" b="1" dirty="0" smtClean="0"/>
              <a:t/>
            </a:r>
            <a:br>
              <a:rPr lang="x-none" sz="2000" b="1" dirty="0" smtClean="0"/>
            </a:br>
            <a:r>
              <a:rPr lang="en-US" sz="2000" b="1" dirty="0" smtClean="0"/>
              <a:t/>
            </a:r>
            <a:br>
              <a:rPr lang="en-US" sz="2000" b="1" dirty="0" smtClean="0"/>
            </a:br>
            <a:endParaRPr lang="en-US" sz="2000" dirty="0"/>
          </a:p>
        </p:txBody>
      </p:sp>
      <p:pic>
        <p:nvPicPr>
          <p:cNvPr id="3" name="Picture 6" descr="pe03166_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95600" y="2971800"/>
            <a:ext cx="3763963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935</TotalTime>
  <Words>179</Words>
  <Application>Microsoft Office PowerPoint</Application>
  <PresentationFormat>On-screen Show (4:3)</PresentationFormat>
  <Paragraphs>32</Paragraphs>
  <Slides>9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Office Theme</vt:lpstr>
      <vt:lpstr>Document</vt:lpstr>
      <vt:lpstr>Microsoft Office PowerPoint Presentation</vt:lpstr>
      <vt:lpstr>Presentation</vt:lpstr>
      <vt:lpstr>Packager Shell Object</vt:lpstr>
      <vt:lpstr>САВЈЕТОВАЊЕ ЗА НАСТАВНИКЕ МАТЕМАТИКЕ РЕПУБЛИКЕ СРПСКЕ август, 2015. године</vt:lpstr>
      <vt:lpstr>САВЈЕТОВАЊЕ ЗА НАСТАВНИКЕ МАТЕМАТИКЕ РЕПУБЛИКЕ СРПСКЕ август, 2015. године</vt:lpstr>
      <vt:lpstr>САВЈЕТОВАЊЕ ЗА НАСТАВНИКЕ МАТЕМАТИКЕ РЕПУБЛИКЕ СРПСКЕ август, 2015. године</vt:lpstr>
      <vt:lpstr>САВЈЕТОВАЊЕ ЗА НАСТАВНИКЕ МАТЕМАТИКЕ РЕПУБЛИКЕ СРПСКЕ август, 2015. године</vt:lpstr>
      <vt:lpstr>САВЈЕТОВАЊЕ ЗА НАСТАВНИКЕ МАТЕМАТИКЕ РЕПУБЛИКЕ СРПСКЕ август, 2015. године</vt:lpstr>
      <vt:lpstr>САВЈЕТОВАЊЕ ЗА НАСТАВНИКЕ МАТЕМАТИКЕ РЕПУБЛИКЕ СРПСКЕ август, 2015. године</vt:lpstr>
      <vt:lpstr>САВЈЕТОВАЊЕ ЗА НАСТАВНИКЕ МАТЕМАТИКЕ РЕПУБЛИКЕ СРПСКЕ август, 2015. године</vt:lpstr>
      <vt:lpstr>САВЈЕТОВАЊЕ ЗА НАСТАВНИКЕ МАТЕМАТИКЕ РЕПУБЛИКЕ СРПСКЕ август, 2015. године                 </vt:lpstr>
      <vt:lpstr>САВЈЕТОВАЊЕ ЗА НАСТАВНИКЕ МАТЕМАТИКЕ РЕПУБЛИКЕ СРПСКЕ август, 2015. године   Хвала на пажњи!              </vt:lpstr>
    </vt:vector>
  </TitlesOfParts>
  <Company>Republicki pedagoski zavod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САВЈЕТОВАЊЕ ЗА НАСТАВНИКЕ МАТЕМАТИКЕ РЕПУБЛИКЕ СРПСКЕ август, 2015. године</dc:title>
  <dc:creator>Milisav Knezevic</dc:creator>
  <cp:lastModifiedBy>Dusan Ilic</cp:lastModifiedBy>
  <cp:revision>96</cp:revision>
  <dcterms:created xsi:type="dcterms:W3CDTF">2015-08-12T11:00:31Z</dcterms:created>
  <dcterms:modified xsi:type="dcterms:W3CDTF">2015-09-03T11:45:10Z</dcterms:modified>
</cp:coreProperties>
</file>